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81" r:id="rId4"/>
    <p:sldId id="258" r:id="rId5"/>
    <p:sldId id="259" r:id="rId6"/>
    <p:sldId id="262" r:id="rId7"/>
    <p:sldId id="274" r:id="rId8"/>
    <p:sldId id="275" r:id="rId9"/>
    <p:sldId id="260" r:id="rId10"/>
    <p:sldId id="261" r:id="rId11"/>
    <p:sldId id="276" r:id="rId12"/>
    <p:sldId id="277" r:id="rId13"/>
    <p:sldId id="263" r:id="rId14"/>
    <p:sldId id="264" r:id="rId15"/>
    <p:sldId id="265" r:id="rId16"/>
    <p:sldId id="267" r:id="rId17"/>
    <p:sldId id="268" r:id="rId18"/>
    <p:sldId id="269" r:id="rId19"/>
    <p:sldId id="270" r:id="rId20"/>
    <p:sldId id="271" r:id="rId21"/>
    <p:sldId id="278" r:id="rId22"/>
    <p:sldId id="272" r:id="rId23"/>
    <p:sldId id="273"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4694"/>
  </p:normalViewPr>
  <p:slideViewPr>
    <p:cSldViewPr snapToGrid="0" snapToObjects="1">
      <p:cViewPr varScale="1">
        <p:scale>
          <a:sx n="121" d="100"/>
          <a:sy n="121" d="100"/>
        </p:scale>
        <p:origin x="7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3D5CC-DFB8-F64C-AA03-83F2642BA8CB}" type="datetimeFigureOut">
              <a:rPr lang="en-US" smtClean="0"/>
              <a:t>8/21/23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8C912-55A5-8C4F-B819-148C69B756E1}" type="slidenum">
              <a:rPr lang="en-US" smtClean="0"/>
              <a:t>‹#›</a:t>
            </a:fld>
            <a:endParaRPr lang="en-US"/>
          </a:p>
        </p:txBody>
      </p:sp>
    </p:spTree>
    <p:extLst>
      <p:ext uri="{BB962C8B-B14F-4D97-AF65-F5344CB8AC3E}">
        <p14:creationId xmlns:p14="http://schemas.microsoft.com/office/powerpoint/2010/main" val="3413130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a:t>
            </a:fld>
            <a:endParaRPr lang="en-US"/>
          </a:p>
        </p:txBody>
      </p:sp>
    </p:spTree>
    <p:extLst>
      <p:ext uri="{BB962C8B-B14F-4D97-AF65-F5344CB8AC3E}">
        <p14:creationId xmlns:p14="http://schemas.microsoft.com/office/powerpoint/2010/main" val="164860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00"/>
              </a:spcBef>
              <a:spcAft>
                <a:spcPts val="600"/>
              </a:spcAft>
            </a:pPr>
            <a:r>
              <a:rPr lang="en-US" dirty="0">
                <a:latin typeface="Tahoma" charset="0"/>
                <a:ea typeface="ＭＳ Ｐゴシック" charset="0"/>
                <a:cs typeface="ＭＳ Ｐゴシック" charset="0"/>
              </a:rPr>
              <a:t>While I’m showing the logos for Twitter and Facebook, these tips apply to practically any social media outlet: </a:t>
            </a:r>
          </a:p>
          <a:p>
            <a:pPr eaLnBrk="1" hangingPunct="1">
              <a:spcBef>
                <a:spcPts val="200"/>
              </a:spcBef>
              <a:spcAft>
                <a:spcPts val="600"/>
              </a:spcAft>
            </a:pPr>
            <a:r>
              <a:rPr lang="en-US" dirty="0">
                <a:latin typeface="Tahoma" charset="0"/>
                <a:ea typeface="ＭＳ Ｐゴシック" charset="0"/>
                <a:cs typeface="ＭＳ Ｐゴシック" charset="0"/>
              </a:rPr>
              <a:t>Most people skim the Internet until they find something that interests them and decide they want to read more. You want to capture their attention with:</a:t>
            </a:r>
          </a:p>
          <a:p>
            <a:pPr eaLnBrk="1" hangingPunct="1">
              <a:spcBef>
                <a:spcPts val="200"/>
              </a:spcBef>
              <a:spcAft>
                <a:spcPts val="600"/>
              </a:spcAft>
            </a:pPr>
            <a:r>
              <a:rPr lang="en-US" dirty="0">
                <a:latin typeface="Tahoma" charset="0"/>
                <a:ea typeface="ＭＳ Ｐゴシック" charset="0"/>
                <a:cs typeface="ＭＳ Ｐゴシック" charset="0"/>
              </a:rPr>
              <a:t>Engaging posts </a:t>
            </a:r>
          </a:p>
          <a:p>
            <a:pPr eaLnBrk="1" hangingPunct="1">
              <a:spcBef>
                <a:spcPts val="200"/>
              </a:spcBef>
              <a:spcAft>
                <a:spcPts val="600"/>
              </a:spcAft>
            </a:pPr>
            <a:r>
              <a:rPr lang="en-US" dirty="0">
                <a:latin typeface="Tahoma" charset="0"/>
                <a:ea typeface="ＭＳ Ｐゴシック" charset="0"/>
                <a:cs typeface="ＭＳ Ｐゴシック" charset="0"/>
              </a:rPr>
              <a:t>Posts with photos, videos and other visual content generate more views and shares</a:t>
            </a:r>
          </a:p>
          <a:p>
            <a:pPr eaLnBrk="1" hangingPunct="1">
              <a:spcBef>
                <a:spcPts val="200"/>
              </a:spcBef>
              <a:spcAft>
                <a:spcPts val="600"/>
              </a:spcAft>
            </a:pPr>
            <a:r>
              <a:rPr lang="en-US" dirty="0">
                <a:latin typeface="Tahoma" charset="0"/>
                <a:ea typeface="ＭＳ Ｐゴシック" charset="0"/>
                <a:cs typeface="ＭＳ Ｐゴシック" charset="0"/>
              </a:rPr>
              <a:t>Add a number to the post/title – Top 5 Reasons to Live at Valley Park Apartments</a:t>
            </a:r>
          </a:p>
          <a:p>
            <a:pPr eaLnBrk="1" hangingPunct="1">
              <a:spcBef>
                <a:spcPts val="200"/>
              </a:spcBef>
              <a:spcAft>
                <a:spcPts val="600"/>
              </a:spcAft>
            </a:pPr>
            <a:r>
              <a:rPr lang="en-US" dirty="0">
                <a:latin typeface="Tahoma" charset="0"/>
                <a:ea typeface="ＭＳ Ｐゴシック" charset="0"/>
                <a:cs typeface="ＭＳ Ｐゴシック" charset="0"/>
              </a:rPr>
              <a:t>Break your content up into small, bite-sized pieces</a:t>
            </a:r>
          </a:p>
          <a:p>
            <a:pPr eaLnBrk="1" hangingPunct="1">
              <a:spcBef>
                <a:spcPts val="200"/>
              </a:spcBef>
              <a:spcAft>
                <a:spcPts val="600"/>
              </a:spcAft>
            </a:pPr>
            <a:r>
              <a:rPr lang="en-US" dirty="0">
                <a:latin typeface="Tahoma" charset="0"/>
                <a:ea typeface="ＭＳ Ｐゴシック" charset="0"/>
                <a:cs typeface="ＭＳ Ｐゴシック" charset="0"/>
              </a:rPr>
              <a:t>Keep your sentences short – GIVE IT THE TWITTER TEST – 104 characters </a:t>
            </a:r>
          </a:p>
          <a:p>
            <a:pPr eaLnBrk="1" hangingPunct="1">
              <a:spcBef>
                <a:spcPts val="200"/>
              </a:spcBef>
              <a:spcAft>
                <a:spcPts val="600"/>
              </a:spcAft>
            </a:pPr>
            <a:r>
              <a:rPr lang="en-US" dirty="0">
                <a:latin typeface="Tahoma" charset="0"/>
                <a:ea typeface="ＭＳ Ｐゴシック" charset="0"/>
                <a:cs typeface="ＭＳ Ｐゴシック" charset="0"/>
              </a:rPr>
              <a:t>Limit paragraphs to no more than four or five lines and a few sentences each </a:t>
            </a:r>
            <a:endParaRPr lang="en-US" sz="1400" dirty="0"/>
          </a:p>
          <a:p>
            <a:pPr eaLnBrk="1" hangingPunct="1">
              <a:spcBef>
                <a:spcPts val="200"/>
              </a:spcBef>
              <a:spcAft>
                <a:spcPts val="600"/>
              </a:spcAft>
            </a:pPr>
            <a:endParaRPr lang="en-US" dirty="0">
              <a:latin typeface="Tahoma"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16</a:t>
            </a:fld>
            <a:endParaRPr lang="en-US"/>
          </a:p>
        </p:txBody>
      </p:sp>
    </p:spTree>
    <p:extLst>
      <p:ext uri="{BB962C8B-B14F-4D97-AF65-F5344CB8AC3E}">
        <p14:creationId xmlns:p14="http://schemas.microsoft.com/office/powerpoint/2010/main" val="1097019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look at Twitter like I do the scrolling news feed at the bottom of my TV. </a:t>
            </a:r>
          </a:p>
          <a:p>
            <a:endParaRPr lang="en-US" dirty="0"/>
          </a:p>
          <a:p>
            <a:r>
              <a:rPr lang="en-US" dirty="0"/>
              <a:t>As with Facebook you have advertising alternatives – sponsored posts, web cards, website conversions, etc. I find Twitter’s advertising support to be more effective, but the end results pale in comparison to Facebook. </a:t>
            </a:r>
          </a:p>
          <a:p>
            <a:endParaRPr lang="en-US" dirty="0"/>
          </a:p>
          <a:p>
            <a:r>
              <a:rPr lang="en-US" dirty="0"/>
              <a:t>Use this more to establish legitimacy, credibility and newsworthiness. News outlets get their stories from Twitter. </a:t>
            </a:r>
          </a:p>
          <a:p>
            <a:endParaRPr lang="en-US" dirty="0"/>
          </a:p>
          <a:p>
            <a:r>
              <a:rPr lang="en-US" dirty="0"/>
              <a:t>As with Facebook, tag interested parties, partners and officials. Generate more views and interest.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17</a:t>
            </a:fld>
            <a:endParaRPr lang="en-US"/>
          </a:p>
        </p:txBody>
      </p:sp>
    </p:spTree>
    <p:extLst>
      <p:ext uri="{BB962C8B-B14F-4D97-AF65-F5344CB8AC3E}">
        <p14:creationId xmlns:p14="http://schemas.microsoft.com/office/powerpoint/2010/main" val="701615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look at Twitter like I do the scrolling news feed at the bottom of my TV. </a:t>
            </a:r>
          </a:p>
          <a:p>
            <a:endParaRPr lang="en-US" dirty="0"/>
          </a:p>
          <a:p>
            <a:r>
              <a:rPr lang="en-US" dirty="0"/>
              <a:t>As with Facebook you have advertising alternatives – sponsored posts, web cards, website conversions, etc. I find Twitter’s advertising support to be more effective, but the end results pale in comparison to Facebook. </a:t>
            </a:r>
          </a:p>
          <a:p>
            <a:endParaRPr lang="en-US" dirty="0"/>
          </a:p>
          <a:p>
            <a:r>
              <a:rPr lang="en-US" dirty="0"/>
              <a:t>Use this more to establish legitimacy, credibility and newsworthiness. News outlets get their stories from Twitter. </a:t>
            </a:r>
          </a:p>
          <a:p>
            <a:endParaRPr lang="en-US" dirty="0"/>
          </a:p>
          <a:p>
            <a:r>
              <a:rPr lang="en-US" dirty="0"/>
              <a:t>As with Facebook, tag interested parties, partners and officials. Generate more views and interest.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18</a:t>
            </a:fld>
            <a:endParaRPr lang="en-US"/>
          </a:p>
        </p:txBody>
      </p:sp>
    </p:spTree>
    <p:extLst>
      <p:ext uri="{BB962C8B-B14F-4D97-AF65-F5344CB8AC3E}">
        <p14:creationId xmlns:p14="http://schemas.microsoft.com/office/powerpoint/2010/main" val="351097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of the pool. </a:t>
            </a:r>
          </a:p>
          <a:p>
            <a:endParaRPr lang="en-US" baseline="0" dirty="0"/>
          </a:p>
          <a:p>
            <a:r>
              <a:rPr lang="en-US" baseline="0" dirty="0"/>
              <a:t>Mention Boomerang. </a:t>
            </a:r>
          </a:p>
          <a:p>
            <a:endParaRPr lang="en-US" baseline="0" dirty="0"/>
          </a:p>
          <a:p>
            <a:r>
              <a:rPr lang="en-US" baseline="0" dirty="0"/>
              <a:t>20% of Facebook Videos are Live Streams </a:t>
            </a:r>
          </a:p>
          <a:p>
            <a:endParaRPr lang="en-US" dirty="0"/>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19</a:t>
            </a:fld>
            <a:endParaRPr lang="en-US"/>
          </a:p>
        </p:txBody>
      </p:sp>
    </p:spTree>
    <p:extLst>
      <p:ext uri="{BB962C8B-B14F-4D97-AF65-F5344CB8AC3E}">
        <p14:creationId xmlns:p14="http://schemas.microsoft.com/office/powerpoint/2010/main" val="61350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Engineers must be at the forefront of innovation and emerging technologies as well as the new technologies that have become important tools for engineers and designers.  </a:t>
            </a:r>
          </a:p>
        </p:txBody>
      </p:sp>
      <p:sp>
        <p:nvSpPr>
          <p:cNvPr id="4" name="Slide Number Placeholder 3"/>
          <p:cNvSpPr>
            <a:spLocks noGrp="1"/>
          </p:cNvSpPr>
          <p:nvPr>
            <p:ph type="sldNum" sz="quarter" idx="10"/>
          </p:nvPr>
        </p:nvSpPr>
        <p:spPr/>
        <p:txBody>
          <a:bodyPr/>
          <a:lstStyle/>
          <a:p>
            <a:fld id="{3688C912-55A5-8C4F-B819-148C69B756E1}" type="slidenum">
              <a:rPr lang="en-US" smtClean="0"/>
              <a:t>21</a:t>
            </a:fld>
            <a:endParaRPr lang="en-US"/>
          </a:p>
        </p:txBody>
      </p:sp>
    </p:spTree>
    <p:extLst>
      <p:ext uri="{BB962C8B-B14F-4D97-AF65-F5344CB8AC3E}">
        <p14:creationId xmlns:p14="http://schemas.microsoft.com/office/powerpoint/2010/main" val="301609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 </a:t>
            </a:r>
            <a:r>
              <a:rPr lang="en-US" dirty="0" err="1"/>
              <a:t>eblast</a:t>
            </a:r>
            <a:r>
              <a:rPr lang="en-US" dirty="0"/>
              <a:t> newsletters – may be the simplest tool in your social media toolbox. </a:t>
            </a:r>
          </a:p>
          <a:p>
            <a:endParaRPr lang="en-US" dirty="0"/>
          </a:p>
          <a:p>
            <a:r>
              <a:rPr lang="en-US" dirty="0"/>
              <a:t>Most people are more comfortable sending (and receiving) emails. </a:t>
            </a:r>
          </a:p>
          <a:p>
            <a:endParaRPr lang="en-US" dirty="0"/>
          </a:p>
          <a:p>
            <a:r>
              <a:rPr lang="en-US" dirty="0"/>
              <a:t>Almost everyone has access/has an email address. </a:t>
            </a:r>
          </a:p>
          <a:p>
            <a:endParaRPr lang="en-US" dirty="0"/>
          </a:p>
          <a:p>
            <a:r>
              <a:rPr lang="en-US" dirty="0"/>
              <a:t>Are you capturing your customers’ information? </a:t>
            </a:r>
          </a:p>
          <a:p>
            <a:endParaRPr lang="en-US" dirty="0"/>
          </a:p>
          <a:p>
            <a:r>
              <a:rPr lang="en-US" dirty="0"/>
              <a:t>Are you marketing to your existing customers? </a:t>
            </a:r>
          </a:p>
          <a:p>
            <a:endParaRPr lang="en-US" dirty="0"/>
          </a:p>
          <a:p>
            <a:r>
              <a:rPr lang="en-US" dirty="0"/>
              <a:t>Are you using your existing customers to promote your brand?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22</a:t>
            </a:fld>
            <a:endParaRPr lang="en-US"/>
          </a:p>
        </p:txBody>
      </p:sp>
    </p:spTree>
    <p:extLst>
      <p:ext uri="{BB962C8B-B14F-4D97-AF65-F5344CB8AC3E}">
        <p14:creationId xmlns:p14="http://schemas.microsoft.com/office/powerpoint/2010/main" val="127184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business people tend to forget about social media – usually because their unfamiliarity freaks them out – is that social media is merely another tool in their marketing toolbox. </a:t>
            </a:r>
          </a:p>
          <a:p>
            <a:endParaRPr lang="en-US" dirty="0"/>
          </a:p>
          <a:p>
            <a:r>
              <a:rPr lang="en-US" dirty="0"/>
              <a:t>So before you throw up a Facebook page because everyone else has one, or establish an Instagram or Snapchat account because your teenager says that’s where all the cool folks are – look at your brand and ask yourself: </a:t>
            </a:r>
          </a:p>
          <a:p>
            <a:endParaRPr lang="en-US" dirty="0"/>
          </a:p>
          <a:p>
            <a:r>
              <a:rPr lang="en-US" dirty="0"/>
              <a:t>What business am I in? </a:t>
            </a:r>
          </a:p>
          <a:p>
            <a:r>
              <a:rPr lang="en-US" dirty="0"/>
              <a:t>Who are my customers? </a:t>
            </a:r>
            <a:br>
              <a:rPr lang="en-US" dirty="0"/>
            </a:br>
            <a:r>
              <a:rPr lang="en-US" dirty="0"/>
              <a:t>Where are my customers? </a:t>
            </a:r>
          </a:p>
          <a:p>
            <a:r>
              <a:rPr lang="en-US" dirty="0"/>
              <a:t>Who or what do I need to influence? </a:t>
            </a:r>
            <a:br>
              <a:rPr lang="en-US" dirty="0"/>
            </a:br>
            <a:r>
              <a:rPr lang="en-US" dirty="0"/>
              <a:t>What behaviors do I need to change? </a:t>
            </a:r>
          </a:p>
          <a:p>
            <a:r>
              <a:rPr lang="en-US" dirty="0"/>
              <a:t>How can my company/business make a difference? </a:t>
            </a:r>
          </a:p>
          <a:p>
            <a:r>
              <a:rPr lang="en-US" dirty="0"/>
              <a:t>And most importantly - What are my business goals? </a:t>
            </a:r>
          </a:p>
          <a:p>
            <a:endParaRPr lang="en-US" dirty="0"/>
          </a:p>
          <a:p>
            <a:r>
              <a:rPr lang="en-US" dirty="0"/>
              <a:t>Examples – Whole Foods adding tattoo parlors &amp; juice bars, MDOT and STEM Education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2</a:t>
            </a:fld>
            <a:endParaRPr lang="en-US"/>
          </a:p>
        </p:txBody>
      </p:sp>
    </p:spTree>
    <p:extLst>
      <p:ext uri="{BB962C8B-B14F-4D97-AF65-F5344CB8AC3E}">
        <p14:creationId xmlns:p14="http://schemas.microsoft.com/office/powerpoint/2010/main" val="38965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8C912-55A5-8C4F-B819-148C69B756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831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Budget is not always in terms of dollars. Also think in terms of personnel investment, time spent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4</a:t>
            </a:fld>
            <a:endParaRPr lang="en-US"/>
          </a:p>
        </p:txBody>
      </p:sp>
    </p:spTree>
    <p:extLst>
      <p:ext uri="{BB962C8B-B14F-4D97-AF65-F5344CB8AC3E}">
        <p14:creationId xmlns:p14="http://schemas.microsoft.com/office/powerpoint/2010/main" val="273582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answered these questions, then take a look at your social media options. </a:t>
            </a:r>
          </a:p>
          <a:p>
            <a:endParaRPr lang="en-US" dirty="0"/>
          </a:p>
          <a:p>
            <a:r>
              <a:rPr lang="en-US" dirty="0"/>
              <a:t>A little overwhelming, don’t you think? </a:t>
            </a:r>
          </a:p>
          <a:p>
            <a:endParaRPr lang="en-US" dirty="0"/>
          </a:p>
          <a:p>
            <a:r>
              <a:rPr lang="en-US" dirty="0"/>
              <a:t>Decide first – where are my customers? </a:t>
            </a:r>
          </a:p>
          <a:p>
            <a:endParaRPr lang="en-US" dirty="0"/>
          </a:p>
          <a:p>
            <a:r>
              <a:rPr lang="en-US" dirty="0"/>
              <a:t>Can’t go wrong with Facebook or Twitter, due to the sheer volume of folks using those applications. </a:t>
            </a:r>
          </a:p>
          <a:p>
            <a:endParaRPr lang="en-US" dirty="0"/>
          </a:p>
          <a:p>
            <a:r>
              <a:rPr lang="en-US" dirty="0"/>
              <a:t>Pinterest – primarily women</a:t>
            </a:r>
          </a:p>
          <a:p>
            <a:r>
              <a:rPr lang="en-US" dirty="0"/>
              <a:t>Google Plus – skews to older males </a:t>
            </a:r>
          </a:p>
          <a:p>
            <a:r>
              <a:rPr lang="en-US" dirty="0"/>
              <a:t>Instagram and Snapchat – younger audience </a:t>
            </a:r>
          </a:p>
          <a:p>
            <a:r>
              <a:rPr lang="en-US" dirty="0"/>
              <a:t>LinkedIn – business audience. Facebook for business folks. Extended stay apartments complexes = excellent marketing opportunity</a:t>
            </a:r>
          </a:p>
          <a:p>
            <a:r>
              <a:rPr lang="en-US" dirty="0"/>
              <a:t>Vine or Vimeo – videos that attract a high school/college age audience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9</a:t>
            </a:fld>
            <a:endParaRPr lang="en-US"/>
          </a:p>
        </p:txBody>
      </p:sp>
    </p:spTree>
    <p:extLst>
      <p:ext uri="{BB962C8B-B14F-4D97-AF65-F5344CB8AC3E}">
        <p14:creationId xmlns:p14="http://schemas.microsoft.com/office/powerpoint/2010/main" val="187330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going to have multiple accounts, try and establish same user/account name for each – that establishes consistency and reinforces your brand/company name. Not always possible. </a:t>
            </a:r>
          </a:p>
          <a:p>
            <a:endParaRPr lang="en-US" dirty="0"/>
          </a:p>
          <a:p>
            <a:r>
              <a:rPr lang="en-US" dirty="0"/>
              <a:t>Then be sure that you post links to those applications on your website. And that you have your website link on your social media pages. Everything should cross brand and lead from one to another. </a:t>
            </a:r>
          </a:p>
          <a:p>
            <a:endParaRPr lang="en-US" dirty="0"/>
          </a:p>
          <a:p>
            <a:r>
              <a:rPr lang="en-US" dirty="0"/>
              <a:t>Drives me crazy when I see a Facebook page that doesn’t have the company website or a phone number.  Must admit TGC’s page doesn’t have these link – like lawyers an ad agency is often its own worst client.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10</a:t>
            </a:fld>
            <a:endParaRPr lang="en-US"/>
          </a:p>
        </p:txBody>
      </p:sp>
    </p:spTree>
    <p:extLst>
      <p:ext uri="{BB962C8B-B14F-4D97-AF65-F5344CB8AC3E}">
        <p14:creationId xmlns:p14="http://schemas.microsoft.com/office/powerpoint/2010/main" val="271836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Facebook’s numbers mean they’re too big to ignore.</a:t>
            </a:r>
            <a:r>
              <a:rPr lang="en-US" baseline="0" dirty="0"/>
              <a:t> Women are slightly more active. </a:t>
            </a:r>
          </a:p>
          <a:p>
            <a:r>
              <a:rPr lang="en-US" baseline="0" dirty="0"/>
              <a:t>People age 18-29 are most prevalent Facebook users, with 30-49 second highest. </a:t>
            </a:r>
          </a:p>
          <a:p>
            <a:endParaRPr lang="en-US" baseline="0" dirty="0"/>
          </a:p>
          <a:p>
            <a:endParaRPr lang="en-US" dirty="0"/>
          </a:p>
          <a:p>
            <a:r>
              <a:rPr lang="en-US" dirty="0"/>
              <a:t>Personally, I believe it’s not just due to user feedback but is designed to drive advertising sales. Used to be one could generate likes easily. Now it’s much more difficult unless one pays for likes or sponsored posts. </a:t>
            </a:r>
          </a:p>
          <a:p>
            <a:endParaRPr lang="en-US" dirty="0"/>
          </a:p>
          <a:p>
            <a:r>
              <a:rPr lang="en-US" dirty="0"/>
              <a:t>Sponsored posts or ads are one way to target your advertising message – by geographic area, interest, level of education, age, gender, etc. </a:t>
            </a:r>
          </a:p>
          <a:p>
            <a:endParaRPr lang="en-US" dirty="0"/>
          </a:p>
          <a:p>
            <a:r>
              <a:rPr lang="en-US" dirty="0"/>
              <a:t>Consider Facebook more of a community, social place. Housing is of interest on Facebook. </a:t>
            </a:r>
          </a:p>
          <a:p>
            <a:endParaRPr lang="en-US" dirty="0"/>
          </a:p>
          <a:p>
            <a:r>
              <a:rPr lang="en-US" dirty="0"/>
              <a:t>More than just likes on a page – it’s the sum total of your interaction – comments, page views, etc. If you’re an administrator for a Facebook page you receive a weekly summary.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13</a:t>
            </a:fld>
            <a:endParaRPr lang="en-US"/>
          </a:p>
        </p:txBody>
      </p:sp>
    </p:spTree>
    <p:extLst>
      <p:ext uri="{BB962C8B-B14F-4D97-AF65-F5344CB8AC3E}">
        <p14:creationId xmlns:p14="http://schemas.microsoft.com/office/powerpoint/2010/main" val="2312565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look at Twitter like I do the scrolling news feed at the bottom of my TV. </a:t>
            </a:r>
          </a:p>
          <a:p>
            <a:endParaRPr lang="en-US" dirty="0"/>
          </a:p>
          <a:p>
            <a:r>
              <a:rPr lang="en-US" dirty="0"/>
              <a:t>As with Facebook you have advertising alternatives – sponsored posts, web cards, website conversions, etc. I find Twitter’s advertising support to be more effective, but the end results pale in comparison to Facebook. </a:t>
            </a:r>
          </a:p>
          <a:p>
            <a:endParaRPr lang="en-US" dirty="0"/>
          </a:p>
          <a:p>
            <a:r>
              <a:rPr lang="en-US" dirty="0"/>
              <a:t>Use this more to establish legitimacy, credibility and newsworthiness. News outlets get their stories from Twitter. </a:t>
            </a:r>
          </a:p>
          <a:p>
            <a:endParaRPr lang="en-US" dirty="0"/>
          </a:p>
          <a:p>
            <a:r>
              <a:rPr lang="en-US" dirty="0"/>
              <a:t>As with Facebook, tag interested parties, partners and officials. Generate more views and interest.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14</a:t>
            </a:fld>
            <a:endParaRPr lang="en-US"/>
          </a:p>
        </p:txBody>
      </p:sp>
    </p:spTree>
    <p:extLst>
      <p:ext uri="{BB962C8B-B14F-4D97-AF65-F5344CB8AC3E}">
        <p14:creationId xmlns:p14="http://schemas.microsoft.com/office/powerpoint/2010/main" val="1522410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look at Twitter like I do the scrolling news feed at the bottom of my TV. </a:t>
            </a:r>
          </a:p>
          <a:p>
            <a:endParaRPr lang="en-US" dirty="0"/>
          </a:p>
          <a:p>
            <a:r>
              <a:rPr lang="en-US" dirty="0"/>
              <a:t>As with Facebook you have advertising alternatives – sponsored posts, web cards, website conversions, etc. I find Twitter’s advertising support to be more effective, but the end results pale in comparison to Facebook. </a:t>
            </a:r>
          </a:p>
          <a:p>
            <a:endParaRPr lang="en-US" dirty="0"/>
          </a:p>
          <a:p>
            <a:r>
              <a:rPr lang="en-US" dirty="0"/>
              <a:t>Use this more to establish legitimacy, credibility and newsworthiness. News outlets get their stories from Twitter. </a:t>
            </a:r>
          </a:p>
          <a:p>
            <a:endParaRPr lang="en-US" dirty="0"/>
          </a:p>
          <a:p>
            <a:r>
              <a:rPr lang="en-US" dirty="0"/>
              <a:t>As with Facebook, tag interested parties, partners and officials. Generate more views and interest. </a:t>
            </a:r>
          </a:p>
          <a:p>
            <a:endParaRPr lang="en-US" dirty="0"/>
          </a:p>
        </p:txBody>
      </p:sp>
      <p:sp>
        <p:nvSpPr>
          <p:cNvPr id="4" name="Slide Number Placeholder 3"/>
          <p:cNvSpPr>
            <a:spLocks noGrp="1"/>
          </p:cNvSpPr>
          <p:nvPr>
            <p:ph type="sldNum" sz="quarter" idx="5"/>
          </p:nvPr>
        </p:nvSpPr>
        <p:spPr/>
        <p:txBody>
          <a:bodyPr/>
          <a:lstStyle/>
          <a:p>
            <a:fld id="{3688C912-55A5-8C4F-B819-148C69B756E1}" type="slidenum">
              <a:rPr lang="en-US" smtClean="0"/>
              <a:t>15</a:t>
            </a:fld>
            <a:endParaRPr lang="en-US"/>
          </a:p>
        </p:txBody>
      </p:sp>
    </p:spTree>
    <p:extLst>
      <p:ext uri="{BB962C8B-B14F-4D97-AF65-F5344CB8AC3E}">
        <p14:creationId xmlns:p14="http://schemas.microsoft.com/office/powerpoint/2010/main" val="313332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755B-1A7B-6147-AFB4-7F2B01ABF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171EEE-2A8C-0D47-A4C8-97D430430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156604-CF88-8E44-A892-E56EEB611123}"/>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5" name="Footer Placeholder 4">
            <a:extLst>
              <a:ext uri="{FF2B5EF4-FFF2-40B4-BE49-F238E27FC236}">
                <a16:creationId xmlns:a16="http://schemas.microsoft.com/office/drawing/2014/main" id="{FBDAEEEA-7614-144C-AB10-2FB7CD29E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6E835-706F-8C4E-A1B5-AE0D650630DD}"/>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1683620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9FDA9-B3B1-DE46-BDF9-3255EE3539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CE1A5E-2886-1240-9B1B-75A160D652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9101B-7F52-2643-87BD-D303CFB31BCD}"/>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5" name="Footer Placeholder 4">
            <a:extLst>
              <a:ext uri="{FF2B5EF4-FFF2-40B4-BE49-F238E27FC236}">
                <a16:creationId xmlns:a16="http://schemas.microsoft.com/office/drawing/2014/main" id="{EBD53DC6-D343-F244-930B-4B8C7AC05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9EAEE-B382-FC45-8608-4537CF8DA7A2}"/>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65610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8CA275-FA36-1F4A-873F-AECF445DF0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F3A3BD-F75E-6646-8ED5-DFC400EDFC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26427-CFA0-3748-BCEE-1716DFC2055D}"/>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5" name="Footer Placeholder 4">
            <a:extLst>
              <a:ext uri="{FF2B5EF4-FFF2-40B4-BE49-F238E27FC236}">
                <a16:creationId xmlns:a16="http://schemas.microsoft.com/office/drawing/2014/main" id="{267AC279-7204-A948-B92A-51E689EFD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3193C-0623-9641-8C9A-6AD29F6E0D5C}"/>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160536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2B49-0C8D-4F4A-BC07-2800DEFF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13943-E98E-304C-B09D-9FDD637705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684FE-F2D7-CD49-BBD2-3A242A343A37}"/>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5" name="Footer Placeholder 4">
            <a:extLst>
              <a:ext uri="{FF2B5EF4-FFF2-40B4-BE49-F238E27FC236}">
                <a16:creationId xmlns:a16="http://schemas.microsoft.com/office/drawing/2014/main" id="{3872D882-A121-4946-AE14-4BD1CDB59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06FE9-D553-5B4A-A7AB-9F2D46878C0C}"/>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318091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5D47-F803-4F47-ABA7-595C27EF79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B5BCDE-14F9-7242-8B72-92379B1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6D0942-A979-B547-8855-ED632AEEAC94}"/>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5" name="Footer Placeholder 4">
            <a:extLst>
              <a:ext uri="{FF2B5EF4-FFF2-40B4-BE49-F238E27FC236}">
                <a16:creationId xmlns:a16="http://schemas.microsoft.com/office/drawing/2014/main" id="{7A5FC66A-4FCF-184E-AF81-9A35B3567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2E7C6-7B0B-7B45-A5E8-C2182DF30C25}"/>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177261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2001-EE79-1249-AEB7-40A933857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D059C-7A68-B540-B5F0-38A7925984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D8E9A6-3937-1E49-A172-EC8F2BF3E7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B539A6-4A99-974A-AAA6-72F19E290F38}"/>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6" name="Footer Placeholder 5">
            <a:extLst>
              <a:ext uri="{FF2B5EF4-FFF2-40B4-BE49-F238E27FC236}">
                <a16:creationId xmlns:a16="http://schemas.microsoft.com/office/drawing/2014/main" id="{9F6298B7-14E7-E44C-8D1C-B1CE71B8E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740D6-E5C7-3E4E-BC55-3137A7FC7220}"/>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293540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05FE-22ED-E543-8D7A-5DA25832CC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4FD70-0571-AD47-8BD8-006A2FE52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FA8E51-43C3-8B47-8912-CF2F3B9288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2EB35D-8E55-774A-84B1-01FFE21257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768BBA-162E-C940-A867-12B3F994BA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D1EDF-3356-784D-9B14-945A40009751}"/>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8" name="Footer Placeholder 7">
            <a:extLst>
              <a:ext uri="{FF2B5EF4-FFF2-40B4-BE49-F238E27FC236}">
                <a16:creationId xmlns:a16="http://schemas.microsoft.com/office/drawing/2014/main" id="{5E525D3C-0AB2-894C-9F42-493742C927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7C1FD-F4DE-5E43-BD23-D045A454B84D}"/>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235647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5E34-A6F5-C04B-9812-AA4A1E63E1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B5F27-04DC-DF42-95FB-338D122C4AAB}"/>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4" name="Footer Placeholder 3">
            <a:extLst>
              <a:ext uri="{FF2B5EF4-FFF2-40B4-BE49-F238E27FC236}">
                <a16:creationId xmlns:a16="http://schemas.microsoft.com/office/drawing/2014/main" id="{DD83D235-55FF-F049-8055-9509B39124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BCD668-A9E0-9242-ADB1-A24FB606B824}"/>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307361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C9D465-67BB-1D41-A069-CA94A4419070}"/>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3" name="Footer Placeholder 2">
            <a:extLst>
              <a:ext uri="{FF2B5EF4-FFF2-40B4-BE49-F238E27FC236}">
                <a16:creationId xmlns:a16="http://schemas.microsoft.com/office/drawing/2014/main" id="{EF3015A5-977C-7842-ABF0-5706843FC0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623ADD-B9A4-544C-B068-621608DF9C45}"/>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19023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5423-0598-5D46-A6DC-ADD92972A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F6B83A-5E2C-8E40-B755-1B59F79B72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C11B0B-D73B-D244-A784-4DC8AECE1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320F5-AB73-DB4C-9158-137BEDDCF5F6}"/>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6" name="Footer Placeholder 5">
            <a:extLst>
              <a:ext uri="{FF2B5EF4-FFF2-40B4-BE49-F238E27FC236}">
                <a16:creationId xmlns:a16="http://schemas.microsoft.com/office/drawing/2014/main" id="{D1F8258C-E6D2-BD4D-BB28-60D0CFC86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C9DA7-8632-DF47-BC8E-4853EF2FF073}"/>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8893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D20F-B604-5B44-AD2D-DBF05687F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E45395-D2CE-AB4B-B2B9-55B559A0A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6980D-C09F-5548-B768-9EC950E8E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A3DEFB-4D2F-524B-BC1B-CEEB278B6315}"/>
              </a:ext>
            </a:extLst>
          </p:cNvPr>
          <p:cNvSpPr>
            <a:spLocks noGrp="1"/>
          </p:cNvSpPr>
          <p:nvPr>
            <p:ph type="dt" sz="half" idx="10"/>
          </p:nvPr>
        </p:nvSpPr>
        <p:spPr/>
        <p:txBody>
          <a:bodyPr/>
          <a:lstStyle/>
          <a:p>
            <a:fld id="{C91A9E53-CC9B-D248-A93F-BDF3D452F97D}" type="datetimeFigureOut">
              <a:rPr lang="en-US" smtClean="0"/>
              <a:t>8/21/23</a:t>
            </a:fld>
            <a:endParaRPr lang="en-US"/>
          </a:p>
        </p:txBody>
      </p:sp>
      <p:sp>
        <p:nvSpPr>
          <p:cNvPr id="6" name="Footer Placeholder 5">
            <a:extLst>
              <a:ext uri="{FF2B5EF4-FFF2-40B4-BE49-F238E27FC236}">
                <a16:creationId xmlns:a16="http://schemas.microsoft.com/office/drawing/2014/main" id="{A9016B73-CA92-7C45-8FF8-86085DB05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4545F-D042-3A42-BE71-F4EA127D3922}"/>
              </a:ext>
            </a:extLst>
          </p:cNvPr>
          <p:cNvSpPr>
            <a:spLocks noGrp="1"/>
          </p:cNvSpPr>
          <p:nvPr>
            <p:ph type="sldNum" sz="quarter" idx="12"/>
          </p:nvPr>
        </p:nvSpPr>
        <p:spPr/>
        <p:txBody>
          <a:bodyPr/>
          <a:lstStyle/>
          <a:p>
            <a:fld id="{5F3CA668-893D-7045-98F2-2606434A64FD}" type="slidenum">
              <a:rPr lang="en-US" smtClean="0"/>
              <a:t>‹#›</a:t>
            </a:fld>
            <a:endParaRPr lang="en-US"/>
          </a:p>
        </p:txBody>
      </p:sp>
    </p:spTree>
    <p:extLst>
      <p:ext uri="{BB962C8B-B14F-4D97-AF65-F5344CB8AC3E}">
        <p14:creationId xmlns:p14="http://schemas.microsoft.com/office/powerpoint/2010/main" val="222901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C01F9-B5B2-394B-A20B-B3E158EF3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63A20-04B2-A445-A137-6B4965A0A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6BA8F-FD65-044C-8E15-0C770E0CE5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A9E53-CC9B-D248-A93F-BDF3D452F97D}" type="datetimeFigureOut">
              <a:rPr lang="en-US" smtClean="0"/>
              <a:t>8/21/23</a:t>
            </a:fld>
            <a:endParaRPr lang="en-US"/>
          </a:p>
        </p:txBody>
      </p:sp>
      <p:sp>
        <p:nvSpPr>
          <p:cNvPr id="5" name="Footer Placeholder 4">
            <a:extLst>
              <a:ext uri="{FF2B5EF4-FFF2-40B4-BE49-F238E27FC236}">
                <a16:creationId xmlns:a16="http://schemas.microsoft.com/office/drawing/2014/main" id="{3A1A7B97-62B0-3E4A-AA6C-D6EDC2F5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7297A-8462-5A43-B419-99141339F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CA668-893D-7045-98F2-2606434A64FD}" type="slidenum">
              <a:rPr lang="en-US" smtClean="0"/>
              <a:t>‹#›</a:t>
            </a:fld>
            <a:endParaRPr lang="en-US"/>
          </a:p>
        </p:txBody>
      </p:sp>
    </p:spTree>
    <p:extLst>
      <p:ext uri="{BB962C8B-B14F-4D97-AF65-F5344CB8AC3E}">
        <p14:creationId xmlns:p14="http://schemas.microsoft.com/office/powerpoint/2010/main" val="423672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0D74-64CC-EA43-A019-9DD2DD9B6E94}"/>
              </a:ext>
            </a:extLst>
          </p:cNvPr>
          <p:cNvSpPr>
            <a:spLocks noGrp="1"/>
          </p:cNvSpPr>
          <p:nvPr>
            <p:ph type="ctrTitle"/>
          </p:nvPr>
        </p:nvSpPr>
        <p:spPr>
          <a:xfrm>
            <a:off x="1524000" y="938531"/>
            <a:ext cx="9144000" cy="2387600"/>
          </a:xfrm>
        </p:spPr>
        <p:txBody>
          <a:bodyPr>
            <a:normAutofit fontScale="90000"/>
          </a:bodyPr>
          <a:lstStyle/>
          <a:p>
            <a:r>
              <a:rPr lang="en-US" sz="6700" b="1" dirty="0"/>
              <a:t>Marketing Your Business in the Digital Age   </a:t>
            </a:r>
            <a:br>
              <a:rPr lang="en-US" dirty="0"/>
            </a:br>
            <a:endParaRPr lang="en-US" dirty="0"/>
          </a:p>
        </p:txBody>
      </p:sp>
      <p:sp>
        <p:nvSpPr>
          <p:cNvPr id="3" name="Subtitle 2">
            <a:extLst>
              <a:ext uri="{FF2B5EF4-FFF2-40B4-BE49-F238E27FC236}">
                <a16:creationId xmlns:a16="http://schemas.microsoft.com/office/drawing/2014/main" id="{003BCA33-BAE6-BC4C-A61C-A842111B559E}"/>
              </a:ext>
            </a:extLst>
          </p:cNvPr>
          <p:cNvSpPr>
            <a:spLocks noGrp="1"/>
          </p:cNvSpPr>
          <p:nvPr>
            <p:ph type="subTitle" idx="1"/>
          </p:nvPr>
        </p:nvSpPr>
        <p:spPr>
          <a:xfrm>
            <a:off x="1524000" y="5106118"/>
            <a:ext cx="9144000" cy="1655762"/>
          </a:xfrm>
        </p:spPr>
        <p:txBody>
          <a:bodyPr>
            <a:normAutofit/>
          </a:bodyPr>
          <a:lstStyle/>
          <a:p>
            <a:r>
              <a:rPr lang="en-US" dirty="0"/>
              <a:t>Denton Gibbes </a:t>
            </a:r>
            <a:r>
              <a:rPr lang="en-US" dirty="0">
                <a:latin typeface="Wingdings"/>
                <a:ea typeface="Wingdings"/>
                <a:cs typeface="Wingdings"/>
                <a:sym typeface="Wingdings"/>
              </a:rPr>
              <a:t></a:t>
            </a:r>
            <a:r>
              <a:rPr lang="en-US" dirty="0"/>
              <a:t> President &amp; CEO  </a:t>
            </a:r>
            <a:r>
              <a:rPr lang="en-US" dirty="0">
                <a:latin typeface="Wingdings"/>
                <a:ea typeface="Wingdings"/>
                <a:cs typeface="Wingdings"/>
                <a:sym typeface="Wingdings"/>
              </a:rPr>
              <a:t></a:t>
            </a:r>
            <a:r>
              <a:rPr lang="en-US" dirty="0">
                <a:sym typeface="Wingdings"/>
              </a:rPr>
              <a:t> </a:t>
            </a:r>
            <a:r>
              <a:rPr lang="en-US" dirty="0"/>
              <a:t>The Gibbes Company </a:t>
            </a:r>
          </a:p>
        </p:txBody>
      </p:sp>
    </p:spTree>
    <p:extLst>
      <p:ext uri="{BB962C8B-B14F-4D97-AF65-F5344CB8AC3E}">
        <p14:creationId xmlns:p14="http://schemas.microsoft.com/office/powerpoint/2010/main" val="225715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3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273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925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75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79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1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9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16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27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9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4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397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727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15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428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52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0D74-64CC-EA43-A019-9DD2DD9B6E94}"/>
              </a:ext>
            </a:extLst>
          </p:cNvPr>
          <p:cNvSpPr>
            <a:spLocks noGrp="1"/>
          </p:cNvSpPr>
          <p:nvPr>
            <p:ph type="ctrTitle"/>
          </p:nvPr>
        </p:nvSpPr>
        <p:spPr>
          <a:xfrm>
            <a:off x="1702676" y="6306599"/>
            <a:ext cx="9144000" cy="551401"/>
          </a:xfrm>
        </p:spPr>
        <p:txBody>
          <a:bodyPr>
            <a:normAutofit fontScale="90000"/>
          </a:bodyPr>
          <a:lstStyle/>
          <a:p>
            <a:pPr marL="0" marR="0" algn="l">
              <a:spcBef>
                <a:spcPts val="0"/>
              </a:spcBef>
              <a:spcAft>
                <a:spcPts val="0"/>
              </a:spcAft>
            </a:pP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 </a:t>
            </a:r>
            <a:br>
              <a:rPr lang="en-US" sz="2700" b="0" i="0" u="none" strike="noStrike" dirty="0">
                <a:solidFill>
                  <a:srgbClr val="000000"/>
                </a:solidFill>
                <a:effectLst/>
                <a:latin typeface="Calibri" panose="020F0502020204030204" pitchFamily="34" charset="0"/>
              </a:rPr>
            </a:br>
            <a:r>
              <a:rPr lang="en-US" sz="3600" dirty="0">
                <a:solidFill>
                  <a:srgbClr val="000000"/>
                </a:solidFill>
                <a:latin typeface="Calibri" panose="020F0502020204030204" pitchFamily="34" charset="0"/>
              </a:rPr>
              <a:t>Who are your customers?</a:t>
            </a:r>
            <a:br>
              <a:rPr lang="en-US" sz="3600" dirty="0">
                <a:solidFill>
                  <a:srgbClr val="000000"/>
                </a:solidFill>
                <a:latin typeface="Calibri" panose="020F0502020204030204" pitchFamily="34" charset="0"/>
              </a:rPr>
            </a:br>
            <a:br>
              <a:rPr lang="en-US" sz="3600" dirty="0">
                <a:solidFill>
                  <a:srgbClr val="000000"/>
                </a:solidFill>
                <a:latin typeface="Calibri" panose="020F0502020204030204" pitchFamily="34" charset="0"/>
              </a:rPr>
            </a:br>
            <a:r>
              <a:rPr lang="en-US" sz="3600" dirty="0">
                <a:solidFill>
                  <a:srgbClr val="000000"/>
                </a:solidFill>
                <a:latin typeface="Calibri" panose="020F0502020204030204" pitchFamily="34" charset="0"/>
              </a:rPr>
              <a:t>How do I get my customer’s attention?</a:t>
            </a:r>
            <a:br>
              <a:rPr lang="en-US" sz="3600" dirty="0">
                <a:solidFill>
                  <a:srgbClr val="000000"/>
                </a:solidFill>
                <a:latin typeface="Calibri" panose="020F0502020204030204" pitchFamily="34" charset="0"/>
              </a:rPr>
            </a:br>
            <a:br>
              <a:rPr lang="en-US" sz="3600" dirty="0">
                <a:solidFill>
                  <a:srgbClr val="000000"/>
                </a:solidFill>
                <a:latin typeface="Calibri" panose="020F0502020204030204" pitchFamily="34" charset="0"/>
              </a:rPr>
            </a:br>
            <a:r>
              <a:rPr lang="en-US" sz="3600" dirty="0">
                <a:solidFill>
                  <a:srgbClr val="000000"/>
                </a:solidFill>
                <a:latin typeface="Calibri" panose="020F0502020204030204" pitchFamily="34" charset="0"/>
              </a:rPr>
              <a:t>What are Market Segments?</a:t>
            </a:r>
            <a:br>
              <a:rPr lang="en-US" sz="3600" dirty="0">
                <a:solidFill>
                  <a:srgbClr val="000000"/>
                </a:solidFill>
                <a:latin typeface="Calibri" panose="020F0502020204030204" pitchFamily="34" charset="0"/>
              </a:rPr>
            </a:br>
            <a:br>
              <a:rPr lang="en-US" sz="3600" dirty="0">
                <a:solidFill>
                  <a:srgbClr val="000000"/>
                </a:solidFill>
                <a:latin typeface="Calibri" panose="020F0502020204030204" pitchFamily="34" charset="0"/>
              </a:rPr>
            </a:br>
            <a:r>
              <a:rPr lang="en-US" sz="3600" dirty="0">
                <a:solidFill>
                  <a:srgbClr val="000000"/>
                </a:solidFill>
                <a:latin typeface="Calibri" panose="020F0502020204030204" pitchFamily="34" charset="0"/>
              </a:rPr>
              <a:t>How do I set realistic goals for my business?</a:t>
            </a:r>
            <a:br>
              <a:rPr lang="en-US" sz="3600" dirty="0">
                <a:solidFill>
                  <a:srgbClr val="000000"/>
                </a:solidFill>
                <a:latin typeface="Calibri" panose="020F0502020204030204" pitchFamily="34" charset="0"/>
              </a:rPr>
            </a:br>
            <a:br>
              <a:rPr lang="en-US" sz="3600" dirty="0">
                <a:solidFill>
                  <a:srgbClr val="000000"/>
                </a:solidFill>
                <a:latin typeface="Calibri" panose="020F0502020204030204" pitchFamily="34" charset="0"/>
              </a:rPr>
            </a:br>
            <a:r>
              <a:rPr lang="en-US" sz="3600" dirty="0">
                <a:solidFill>
                  <a:srgbClr val="000000"/>
                </a:solidFill>
                <a:latin typeface="Calibri" panose="020F0502020204030204" pitchFamily="34" charset="0"/>
              </a:rPr>
              <a:t>How do I name my business?</a:t>
            </a:r>
            <a:br>
              <a:rPr lang="en-US" sz="3600" dirty="0">
                <a:solidFill>
                  <a:srgbClr val="000000"/>
                </a:solidFill>
                <a:latin typeface="Calibri" panose="020F0502020204030204" pitchFamily="34" charset="0"/>
              </a:rPr>
            </a:br>
            <a:br>
              <a:rPr lang="en-US" sz="3600" dirty="0">
                <a:solidFill>
                  <a:srgbClr val="000000"/>
                </a:solidFill>
                <a:latin typeface="Calibri" panose="020F0502020204030204" pitchFamily="34" charset="0"/>
              </a:rPr>
            </a:br>
            <a:r>
              <a:rPr lang="en-US" sz="3600" dirty="0">
                <a:solidFill>
                  <a:srgbClr val="000000"/>
                </a:solidFill>
                <a:latin typeface="Calibri" panose="020F0502020204030204" pitchFamily="34" charset="0"/>
              </a:rPr>
              <a:t>How do I get Feedback on my Business Concept?</a:t>
            </a:r>
            <a:br>
              <a:rPr lang="en-US" dirty="0"/>
            </a:br>
            <a:endParaRPr lang="en-US" dirty="0"/>
          </a:p>
        </p:txBody>
      </p:sp>
    </p:spTree>
    <p:extLst>
      <p:ext uri="{BB962C8B-B14F-4D97-AF65-F5344CB8AC3E}">
        <p14:creationId xmlns:p14="http://schemas.microsoft.com/office/powerpoint/2010/main" val="83735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9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0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8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66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28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2908</TotalTime>
  <Words>1226</Words>
  <Application>Microsoft Macintosh PowerPoint</Application>
  <PresentationFormat>Widescreen</PresentationFormat>
  <Paragraphs>116</Paragraphs>
  <Slides>24</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Tahoma</vt:lpstr>
      <vt:lpstr>Wingdings</vt:lpstr>
      <vt:lpstr>Office Theme</vt:lpstr>
      <vt:lpstr>Marketing Your Business in the Digital Age    </vt:lpstr>
      <vt:lpstr>PowerPoint Presentation</vt:lpstr>
      <vt:lpstr>      Who are your customers?  How do I get my customer’s attention?  What are Market Segments?  How do I set realistic goals for my business?  How do I name my business?  How do I get Feedback on my Business Concept?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Blackwell</dc:creator>
  <cp:lastModifiedBy>Denton Gibbes</cp:lastModifiedBy>
  <cp:revision>19</cp:revision>
  <cp:lastPrinted>2019-03-12T15:13:15Z</cp:lastPrinted>
  <dcterms:created xsi:type="dcterms:W3CDTF">2018-09-14T12:18:02Z</dcterms:created>
  <dcterms:modified xsi:type="dcterms:W3CDTF">2023-08-22T11:49:55Z</dcterms:modified>
</cp:coreProperties>
</file>