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2" r:id="rId16"/>
    <p:sldId id="273" r:id="rId17"/>
    <p:sldId id="274" r:id="rId18"/>
    <p:sldId id="275" r:id="rId19"/>
    <p:sldId id="276" r:id="rId20"/>
    <p:sldId id="269" r:id="rId21"/>
    <p:sldId id="270" r:id="rId22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789FF-7739-4725-8DAD-2E2CC1F82E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2B0F4F-FDE8-49A0-ABF6-1EA1C64775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A4F09-89FE-4082-A1E9-77A7B89F3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90B4-CC44-4A57-9DB0-535BA914CD3E}" type="datetimeFigureOut">
              <a:rPr lang="en-US" smtClean="0"/>
              <a:t>8/29/2023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4546D-DAFC-492D-9AA2-AB1D8CEFE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FA5AD-B41A-4C65-B855-A1BA1E31A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4BC5-1E3E-43EA-BBE2-0D4C32A1E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98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610F7-DD6D-4E74-B877-08A155D2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168034-451D-4698-9DA8-E0981CE46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F62DA-E680-4CE4-BFC4-685F5A61A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90B4-CC44-4A57-9DB0-535BA914CD3E}" type="datetimeFigureOut">
              <a:rPr lang="en-US" smtClean="0"/>
              <a:t>8/29/2023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2CDE3-27DB-4801-9779-210DF4EC6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A9819-E6BE-4477-9E77-DDC5F87F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4BC5-1E3E-43EA-BBE2-0D4C32A1E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67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CDA714-62A1-4DAE-8B35-234C6C29D7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E90779-F9AA-490F-A146-D8787AD880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E1EA3-1DA4-40CC-9ED1-0869E50F0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90B4-CC44-4A57-9DB0-535BA914CD3E}" type="datetimeFigureOut">
              <a:rPr lang="en-US" smtClean="0"/>
              <a:t>8/29/2023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0052F-2E0B-4529-A744-390C6F7BB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59376-B355-42C4-88C5-27F1260EA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4BC5-1E3E-43EA-BBE2-0D4C32A1E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032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942B4-58C7-4F0B-AC0E-E5684A8AF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49D2B-D482-4BED-BFF0-816D4F9BF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B3AF3E-A46F-4B2C-8D5A-AAC594C8D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90B4-CC44-4A57-9DB0-535BA914CD3E}" type="datetimeFigureOut">
              <a:rPr lang="en-US" smtClean="0"/>
              <a:t>8/29/2023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92FEE-B1FD-4C9A-BEC4-023AE0BED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22AA9-3D98-4BD2-AF8F-34548DF18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4BC5-1E3E-43EA-BBE2-0D4C32A1E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797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36F04-37D1-4D50-A5A2-BB73DF767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119A8-D497-464C-8048-738A301D2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008EB-B247-4AD6-8345-20583FF09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90B4-CC44-4A57-9DB0-535BA914CD3E}" type="datetimeFigureOut">
              <a:rPr lang="en-US" smtClean="0"/>
              <a:t>8/29/2023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A628A-E17B-42A5-AE68-554BD6B02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5F361-D0BE-4D3E-8903-B6044240E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4BC5-1E3E-43EA-BBE2-0D4C32A1E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72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E9B39-79ED-46F9-89EA-0DBF0CE7E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A5D9F-B651-42FE-A127-873E1A6221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0E81AE-CF28-4DF8-A0BF-6336DA900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AE2097-A16F-4DE2-BB3B-E97ED3D22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90B4-CC44-4A57-9DB0-535BA914CD3E}" type="datetimeFigureOut">
              <a:rPr lang="en-US" smtClean="0"/>
              <a:t>8/29/2023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143A14-9B0F-44BB-A374-5D38A7893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4D9E14-AC38-4B32-AF97-A2A06CC24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4BC5-1E3E-43EA-BBE2-0D4C32A1E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429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ED42B-C2C9-40D3-AE0A-0E43133ED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67CD16-18F9-42CF-AFB7-30A29593F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C95DA9-92DF-4814-9F41-FE8222CDF5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0FFA1A-EF36-4651-A39C-5BE0610110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0CC14E-E107-40AE-881B-85FDB19B61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8901BE-9970-4A45-983D-A0B1C62EF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90B4-CC44-4A57-9DB0-535BA914CD3E}" type="datetimeFigureOut">
              <a:rPr lang="en-US" smtClean="0"/>
              <a:t>8/29/2023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3E03EC-E59E-4047-AA76-755FF2402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3730D7-7883-4E4F-8F44-1A6F00FEB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4BC5-1E3E-43EA-BBE2-0D4C32A1E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92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C5B59-F019-44B2-9379-DA65F9E3A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DFA135-A52D-4248-8352-4C62314E5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90B4-CC44-4A57-9DB0-535BA914CD3E}" type="datetimeFigureOut">
              <a:rPr lang="en-US" smtClean="0"/>
              <a:t>8/29/2023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254E7E-1645-4206-949F-2D620094A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1E439C-679C-4800-8447-B80CDCCBF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4BC5-1E3E-43EA-BBE2-0D4C32A1E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172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478D2A-E701-4032-AED1-2B2FECB41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90B4-CC44-4A57-9DB0-535BA914CD3E}" type="datetimeFigureOut">
              <a:rPr lang="en-US" smtClean="0"/>
              <a:t>8/29/2023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068110-E1DC-494A-B675-7AA1C852E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EE70B-272D-4237-B6A7-EC1243293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4BC5-1E3E-43EA-BBE2-0D4C32A1E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780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764A4-29FB-4526-9E2A-93BCED770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A544F-CE49-4CAD-84DF-A77A242A3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B27ACD-12CA-493E-8ABA-2C6732374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7E0446-38F5-46DB-8281-595CC419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90B4-CC44-4A57-9DB0-535BA914CD3E}" type="datetimeFigureOut">
              <a:rPr lang="en-US" smtClean="0"/>
              <a:t>8/29/2023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FB5251-C245-418C-B732-C25AE5F84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A4D68-D651-40B7-B85D-EDDEABA46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4BC5-1E3E-43EA-BBE2-0D4C32A1E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903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CD0ED-9DC6-433E-8379-DD61AEB93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65ED5D-8A16-4F1E-8C8C-A88B3AA567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5CE318-0A27-471E-A66E-952E5A69D8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A37F80-F404-4A37-AD19-59BFE6C20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90B4-CC44-4A57-9DB0-535BA914CD3E}" type="datetimeFigureOut">
              <a:rPr lang="en-US" smtClean="0"/>
              <a:t>8/29/2023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D512C9-A7DC-43C6-8216-C21A111E6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7CBC32-6DE9-4A10-9F62-FF62FA79E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4BC5-1E3E-43EA-BBE2-0D4C32A1E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698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A41D05-ED9D-45FE-8735-E5B630908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AF64A2-6966-4C91-9276-D2D951FC9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2CF3F-E5EC-4A24-994B-105A5F801E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090B4-CC44-4A57-9DB0-535BA914CD3E}" type="datetimeFigureOut">
              <a:rPr lang="en-US" smtClean="0"/>
              <a:t>8/29/2023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A0A01-EB4C-4C3C-9F53-F19F6AD11E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A56DC-04BA-4692-AC25-4C93C09CDC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A4BC5-1E3E-43EA-BBE2-0D4C32A1E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905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8BECF-77E8-4F11-B123-C33346569D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Why Do I Need a CPA?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602803-2573-48DD-A0C5-FD7DBA811C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359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3B786-A999-4023-B1C1-D4626CB9A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and Personal Tax Returns: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BD006-069F-4F77-A305-926F3E2D1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Filed with 1040 personal return</a:t>
            </a:r>
          </a:p>
          <a:p>
            <a:pPr lvl="1"/>
            <a:r>
              <a:rPr lang="en-US" dirty="0"/>
              <a:t>Sole proprietorship </a:t>
            </a:r>
          </a:p>
          <a:p>
            <a:pPr lvl="1"/>
            <a:r>
              <a:rPr lang="en-US" dirty="0"/>
              <a:t>Single Member LLC</a:t>
            </a:r>
          </a:p>
          <a:p>
            <a:r>
              <a:rPr lang="en-US" dirty="0"/>
              <a:t>Separate Business returns</a:t>
            </a:r>
          </a:p>
          <a:p>
            <a:pPr lvl="1"/>
            <a:r>
              <a:rPr lang="en-US" dirty="0"/>
              <a:t>S-Corp (1120S)</a:t>
            </a:r>
          </a:p>
          <a:p>
            <a:pPr lvl="1"/>
            <a:r>
              <a:rPr lang="en-US" dirty="0"/>
              <a:t>Partnerships (1065)</a:t>
            </a:r>
          </a:p>
          <a:p>
            <a:pPr lvl="1"/>
            <a:r>
              <a:rPr lang="en-US" dirty="0"/>
              <a:t>C-Corp (1120)</a:t>
            </a:r>
          </a:p>
          <a:p>
            <a:r>
              <a:rPr lang="en-US" dirty="0"/>
              <a:t>Filing Deadlines</a:t>
            </a:r>
          </a:p>
          <a:p>
            <a:pPr lvl="1"/>
            <a:r>
              <a:rPr lang="en-US" dirty="0"/>
              <a:t>Business</a:t>
            </a:r>
          </a:p>
          <a:p>
            <a:pPr lvl="1"/>
            <a:r>
              <a:rPr lang="en-US" dirty="0"/>
              <a:t>Personal</a:t>
            </a:r>
          </a:p>
          <a:p>
            <a:pPr lvl="1"/>
            <a:r>
              <a:rPr lang="en-US" dirty="0"/>
              <a:t>Estimated Taxes – April, June, Sep, Jan</a:t>
            </a:r>
          </a:p>
        </p:txBody>
      </p:sp>
    </p:spTree>
    <p:extLst>
      <p:ext uri="{BB962C8B-B14F-4D97-AF65-F5344CB8AC3E}">
        <p14:creationId xmlns:p14="http://schemas.microsoft.com/office/powerpoint/2010/main" val="410199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4ED85-929F-4A68-B65A-8693C3C10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Penalties and Interest: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42A8E-F7B2-4A51-B40A-1E2A34924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Payroll Taxes Deadlines</a:t>
            </a:r>
          </a:p>
          <a:p>
            <a:r>
              <a:rPr lang="en-US" dirty="0"/>
              <a:t>Sales Tax Deadline</a:t>
            </a:r>
          </a:p>
          <a:p>
            <a:r>
              <a:rPr lang="en-US" dirty="0"/>
              <a:t>Estimated Taxes</a:t>
            </a:r>
          </a:p>
          <a:p>
            <a:r>
              <a:rPr lang="en-US" dirty="0"/>
              <a:t>Extensions (Only to file, Not to pay)</a:t>
            </a:r>
          </a:p>
          <a:p>
            <a:r>
              <a:rPr lang="en-US" dirty="0"/>
              <a:t>IRS wants their money</a:t>
            </a:r>
          </a:p>
        </p:txBody>
      </p:sp>
    </p:spTree>
    <p:extLst>
      <p:ext uri="{BB962C8B-B14F-4D97-AF65-F5344CB8AC3E}">
        <p14:creationId xmlns:p14="http://schemas.microsoft.com/office/powerpoint/2010/main" val="273204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61C0A-64EF-4B14-8213-CB58E3403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Importance of Proper Records: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A8178-06EC-4932-9C5C-94B7B6ED5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Debits and Credits – Do I need to know accounting?</a:t>
            </a:r>
          </a:p>
          <a:p>
            <a:r>
              <a:rPr lang="en-US" dirty="0"/>
              <a:t>Choosing the proper software</a:t>
            </a:r>
          </a:p>
          <a:p>
            <a:r>
              <a:rPr lang="en-US" dirty="0"/>
              <a:t>Separate Bank Accounts</a:t>
            </a:r>
          </a:p>
          <a:p>
            <a:r>
              <a:rPr lang="en-US" dirty="0"/>
              <a:t>Reporting all Income</a:t>
            </a:r>
          </a:p>
          <a:p>
            <a:r>
              <a:rPr lang="en-US" dirty="0"/>
              <a:t>Categorizing expenses</a:t>
            </a:r>
          </a:p>
          <a:p>
            <a:r>
              <a:rPr lang="en-US" dirty="0"/>
              <a:t>Using credit cards</a:t>
            </a:r>
          </a:p>
        </p:txBody>
      </p:sp>
    </p:spTree>
    <p:extLst>
      <p:ext uri="{BB962C8B-B14F-4D97-AF65-F5344CB8AC3E}">
        <p14:creationId xmlns:p14="http://schemas.microsoft.com/office/powerpoint/2010/main" val="3334467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836B7-797F-4384-BF51-AA080851F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to Your Bank: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00E94-ECE9-43C8-BCA1-B7358D4D6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Banks need to review financials</a:t>
            </a:r>
          </a:p>
          <a:p>
            <a:pPr lvl="1"/>
            <a:r>
              <a:rPr lang="en-US" dirty="0"/>
              <a:t>Business loans</a:t>
            </a:r>
          </a:p>
          <a:p>
            <a:pPr lvl="1"/>
            <a:r>
              <a:rPr lang="en-US" dirty="0"/>
              <a:t>Asset purchases</a:t>
            </a:r>
          </a:p>
          <a:p>
            <a:r>
              <a:rPr lang="en-US" dirty="0"/>
              <a:t>Interim financials (monthly, quarterly)</a:t>
            </a:r>
          </a:p>
          <a:p>
            <a:r>
              <a:rPr lang="en-US" dirty="0"/>
              <a:t>Year End financials</a:t>
            </a:r>
          </a:p>
          <a:p>
            <a:pPr lvl="1"/>
            <a:r>
              <a:rPr lang="en-US" dirty="0"/>
              <a:t>Cash vs. Accrual</a:t>
            </a:r>
          </a:p>
          <a:p>
            <a:pPr lvl="1"/>
            <a:r>
              <a:rPr lang="en-US" dirty="0"/>
              <a:t>Tax Basis</a:t>
            </a:r>
          </a:p>
          <a:p>
            <a:pPr lvl="1"/>
            <a:r>
              <a:rPr lang="en-US" dirty="0"/>
              <a:t>Other accounting framework (GAAP)</a:t>
            </a:r>
          </a:p>
          <a:p>
            <a:r>
              <a:rPr lang="en-US" dirty="0"/>
              <a:t>May need a Compilation, Review, or an Audit.</a:t>
            </a:r>
          </a:p>
          <a:p>
            <a:pPr lvl="1"/>
            <a:r>
              <a:rPr lang="en-US" dirty="0"/>
              <a:t>Must be performed by CPA</a:t>
            </a:r>
          </a:p>
        </p:txBody>
      </p:sp>
    </p:spTree>
    <p:extLst>
      <p:ext uri="{BB962C8B-B14F-4D97-AF65-F5344CB8AC3E}">
        <p14:creationId xmlns:p14="http://schemas.microsoft.com/office/powerpoint/2010/main" val="500748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9F9E3-BC13-4D3A-B99D-E4A7389FD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the Numbers:</a:t>
            </a:r>
            <a:br>
              <a:rPr lang="en-US" dirty="0"/>
            </a:br>
            <a:r>
              <a:rPr lang="en-US" dirty="0"/>
              <a:t>What Does All This Mean?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437D8-A20B-44AC-9E2B-CB14A96E1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Cash and Bank Reconciliations</a:t>
            </a:r>
          </a:p>
          <a:p>
            <a:pPr lvl="1"/>
            <a:r>
              <a:rPr lang="en-US" dirty="0"/>
              <a:t>Cash Flow and Budgeting</a:t>
            </a:r>
          </a:p>
          <a:p>
            <a:r>
              <a:rPr lang="en-US" dirty="0"/>
              <a:t>Balance Sheet</a:t>
            </a:r>
          </a:p>
          <a:p>
            <a:pPr lvl="1"/>
            <a:r>
              <a:rPr lang="en-US" dirty="0"/>
              <a:t>Assets and Liabilities</a:t>
            </a:r>
          </a:p>
          <a:p>
            <a:r>
              <a:rPr lang="en-US" dirty="0"/>
              <a:t>Income Statement – Profits</a:t>
            </a:r>
          </a:p>
          <a:p>
            <a:pPr lvl="1"/>
            <a:r>
              <a:rPr lang="en-US" dirty="0"/>
              <a:t>Understanding Margins</a:t>
            </a:r>
          </a:p>
          <a:p>
            <a:r>
              <a:rPr lang="en-US" dirty="0"/>
              <a:t>Equity</a:t>
            </a:r>
          </a:p>
          <a:p>
            <a:r>
              <a:rPr lang="en-US" dirty="0"/>
              <a:t>Budget Comparisons</a:t>
            </a:r>
          </a:p>
        </p:txBody>
      </p:sp>
    </p:spTree>
    <p:extLst>
      <p:ext uri="{BB962C8B-B14F-4D97-AF65-F5344CB8AC3E}">
        <p14:creationId xmlns:p14="http://schemas.microsoft.com/office/powerpoint/2010/main" val="2616270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A7D38-A588-2258-CC78-B51B382C5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Sales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F778B-63B4-CC86-BDDE-22C1AA6E2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Sales Systems</a:t>
            </a:r>
          </a:p>
          <a:p>
            <a:pPr lvl="1"/>
            <a:r>
              <a:rPr lang="en-US" dirty="0"/>
              <a:t>A digital platform that holds key metrics, customer information and other relevant material to help you track and meet sales goals.</a:t>
            </a:r>
          </a:p>
          <a:p>
            <a:r>
              <a:rPr lang="en-US" dirty="0"/>
              <a:t>Difference between Marketing and Sales</a:t>
            </a:r>
          </a:p>
          <a:p>
            <a:pPr lvl="1"/>
            <a:r>
              <a:rPr lang="en-US" dirty="0"/>
              <a:t>Marketing – expenses to attract customers</a:t>
            </a:r>
          </a:p>
          <a:p>
            <a:pPr lvl="1"/>
            <a:r>
              <a:rPr lang="en-US" dirty="0"/>
              <a:t>Sales – converting those potential customers/leads to payments for your products or services.</a:t>
            </a:r>
          </a:p>
          <a:p>
            <a:r>
              <a:rPr lang="en-US" dirty="0"/>
              <a:t>Distribution Channel</a:t>
            </a:r>
          </a:p>
          <a:p>
            <a:pPr lvl="1"/>
            <a:r>
              <a:rPr lang="en-US" dirty="0"/>
              <a:t>Path produce/service takes to get to the market.</a:t>
            </a:r>
          </a:p>
          <a:p>
            <a:pPr lvl="1"/>
            <a:r>
              <a:rPr lang="en-US" dirty="0"/>
              <a:t>Direct or Indirect</a:t>
            </a:r>
          </a:p>
        </p:txBody>
      </p:sp>
    </p:spTree>
    <p:extLst>
      <p:ext uri="{BB962C8B-B14F-4D97-AF65-F5344CB8AC3E}">
        <p14:creationId xmlns:p14="http://schemas.microsoft.com/office/powerpoint/2010/main" val="1504329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78866-E496-01E6-19EF-80F92D810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vs Indirect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8446F9D-3902-7427-395C-AEA233423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158" y="3306726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298356" rIns="91440" bIns="149178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326"/>
                </a:solidFill>
                <a:effectLst/>
                <a:latin typeface="ShopifySans"/>
              </a:rPr>
              <a:t>Direct vs. indirect distribution channels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212326"/>
                </a:solidFill>
                <a:effectLst/>
                <a:latin typeface="ShopifySans"/>
              </a:rPr>
              <a:t>  </a:t>
            </a:r>
            <a:r>
              <a:rPr kumimoji="0" lang="en-US" altLang="en-US" sz="20800" b="0" i="0" u="none" strike="noStrike" cap="none" normalizeH="0" baseline="0" dirty="0">
                <a:ln>
                  <a:noFill/>
                </a:ln>
                <a:solidFill>
                  <a:srgbClr val="212326"/>
                </a:solidFill>
                <a:effectLst/>
                <a:latin typeface="ShopifySans"/>
              </a:rPr>
              <a:t>            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Distribution channel examples. ">
            <a:extLst>
              <a:ext uri="{FF2B5EF4-FFF2-40B4-BE49-F238E27FC236}">
                <a16:creationId xmlns:a16="http://schemas.microsoft.com/office/drawing/2014/main" id="{59E39A95-63F4-41AA-70A7-500685202E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58" y="1933538"/>
            <a:ext cx="7343775" cy="3314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14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77EAA-69FB-84D5-D229-A438AD74A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Sales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E67DA-5BBE-7A09-522A-9B11544CC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is the right price for my product or service?</a:t>
            </a:r>
          </a:p>
          <a:p>
            <a:pPr lvl="1"/>
            <a:r>
              <a:rPr lang="en-US" dirty="0"/>
              <a:t>Depends on cost – variable vs fixed costs</a:t>
            </a:r>
          </a:p>
          <a:p>
            <a:pPr lvl="1"/>
            <a:r>
              <a:rPr lang="en-US" dirty="0"/>
              <a:t>Competition</a:t>
            </a:r>
          </a:p>
          <a:p>
            <a:pPr lvl="1"/>
            <a:r>
              <a:rPr lang="en-US" dirty="0"/>
              <a:t>Demand – what does the market allow?</a:t>
            </a:r>
          </a:p>
          <a:p>
            <a:r>
              <a:rPr lang="en-US" dirty="0"/>
              <a:t>What sales do I need to make a profit?</a:t>
            </a:r>
          </a:p>
          <a:p>
            <a:pPr lvl="1"/>
            <a:r>
              <a:rPr lang="en-US" dirty="0"/>
              <a:t>Need to understand cost – breakeven analysis</a:t>
            </a:r>
          </a:p>
          <a:p>
            <a:pPr lvl="1"/>
            <a:r>
              <a:rPr lang="en-US" dirty="0"/>
              <a:t>Could be based on volume</a:t>
            </a:r>
          </a:p>
          <a:p>
            <a:r>
              <a:rPr lang="en-US" dirty="0"/>
              <a:t>How do I estimate my sales?</a:t>
            </a:r>
          </a:p>
          <a:p>
            <a:pPr lvl="1"/>
            <a:r>
              <a:rPr lang="en-US" dirty="0"/>
              <a:t>Forecasts and projections</a:t>
            </a:r>
          </a:p>
          <a:p>
            <a:pPr lvl="1"/>
            <a:r>
              <a:rPr lang="en-US" dirty="0"/>
              <a:t>Market analysis - competition</a:t>
            </a:r>
          </a:p>
          <a:p>
            <a:pPr lvl="1"/>
            <a:r>
              <a:rPr lang="en-US" dirty="0"/>
              <a:t>Know your sales price, quantities, costs</a:t>
            </a:r>
          </a:p>
        </p:txBody>
      </p:sp>
    </p:spTree>
    <p:extLst>
      <p:ext uri="{BB962C8B-B14F-4D97-AF65-F5344CB8AC3E}">
        <p14:creationId xmlns:p14="http://schemas.microsoft.com/office/powerpoint/2010/main" val="132647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DF44D-8985-8BC3-416D-42C91920F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My Expenses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64992-6194-C04D-D4D7-EE27BB86A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Why is profit important?</a:t>
            </a:r>
          </a:p>
          <a:p>
            <a:pPr lvl="1"/>
            <a:r>
              <a:rPr lang="en-US" dirty="0"/>
              <a:t>Growth, Market fluctuations, Prepare for the unknown</a:t>
            </a:r>
          </a:p>
          <a:p>
            <a:pPr lvl="1"/>
            <a:r>
              <a:rPr lang="en-US" dirty="0"/>
              <a:t>Secure financing from bank</a:t>
            </a:r>
          </a:p>
          <a:p>
            <a:pPr lvl="1"/>
            <a:r>
              <a:rPr lang="en-US" dirty="0"/>
              <a:t>Attract investors</a:t>
            </a:r>
          </a:p>
          <a:p>
            <a:r>
              <a:rPr lang="en-US" dirty="0"/>
              <a:t>Direct Cost vs Indirect Costs</a:t>
            </a:r>
          </a:p>
          <a:p>
            <a:pPr lvl="1"/>
            <a:r>
              <a:rPr lang="en-US" dirty="0"/>
              <a:t>Direct – COGS (labor, materials, supplies)</a:t>
            </a:r>
          </a:p>
          <a:p>
            <a:pPr lvl="1"/>
            <a:r>
              <a:rPr lang="en-US" dirty="0"/>
              <a:t>Indirect – Rent, utilities, general office expenses</a:t>
            </a:r>
          </a:p>
          <a:p>
            <a:r>
              <a:rPr lang="en-US" dirty="0"/>
              <a:t>How long will it be before I make a profit?</a:t>
            </a:r>
          </a:p>
          <a:p>
            <a:pPr lvl="1"/>
            <a:r>
              <a:rPr lang="en-US" dirty="0"/>
              <a:t>Startup cost</a:t>
            </a:r>
          </a:p>
          <a:p>
            <a:pPr lvl="1"/>
            <a:r>
              <a:rPr lang="en-US" dirty="0"/>
              <a:t>Marketing – customer base</a:t>
            </a:r>
          </a:p>
          <a:p>
            <a:pPr lvl="1"/>
            <a:r>
              <a:rPr lang="en-US" dirty="0"/>
              <a:t>Sales Volume</a:t>
            </a:r>
          </a:p>
        </p:txBody>
      </p:sp>
    </p:spTree>
    <p:extLst>
      <p:ext uri="{BB962C8B-B14F-4D97-AF65-F5344CB8AC3E}">
        <p14:creationId xmlns:p14="http://schemas.microsoft.com/office/powerpoint/2010/main" val="29510532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98B5C-5B61-D63B-AAAE-397C96E96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My Expenses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E56C0-DC25-BAB0-4664-83BF9E78E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is cash flow?</a:t>
            </a:r>
          </a:p>
          <a:p>
            <a:pPr lvl="1"/>
            <a:r>
              <a:rPr lang="en-US" dirty="0"/>
              <a:t>A measure of how much cash a business brought in or spent in total over a period of time – cash in vs. cash out.</a:t>
            </a:r>
          </a:p>
          <a:p>
            <a:pPr lvl="1"/>
            <a:r>
              <a:rPr lang="en-US" dirty="0"/>
              <a:t>Operating activities – daily operations </a:t>
            </a:r>
          </a:p>
          <a:p>
            <a:pPr lvl="1"/>
            <a:r>
              <a:rPr lang="en-US" dirty="0"/>
              <a:t>Investing activities – investments in other companies, stocks, etc..</a:t>
            </a:r>
          </a:p>
          <a:p>
            <a:pPr lvl="1"/>
            <a:r>
              <a:rPr lang="en-US" dirty="0"/>
              <a:t>Financing activities – raising money by selling bonds, paying money through dividends or stock buybacks.</a:t>
            </a:r>
          </a:p>
          <a:p>
            <a:r>
              <a:rPr lang="en-US" dirty="0"/>
              <a:t>How do I plan for cash flow needs?</a:t>
            </a:r>
          </a:p>
          <a:p>
            <a:pPr lvl="1"/>
            <a:r>
              <a:rPr lang="en-US" dirty="0"/>
              <a:t>Understand your costs – budget of expenses</a:t>
            </a:r>
          </a:p>
          <a:p>
            <a:pPr lvl="1"/>
            <a:r>
              <a:rPr lang="en-US" dirty="0"/>
              <a:t>Sales forecasting</a:t>
            </a:r>
          </a:p>
          <a:p>
            <a:pPr lvl="1"/>
            <a:r>
              <a:rPr lang="en-US" dirty="0"/>
              <a:t>Prepare for the unexpected</a:t>
            </a:r>
          </a:p>
        </p:txBody>
      </p:sp>
    </p:spTree>
    <p:extLst>
      <p:ext uri="{BB962C8B-B14F-4D97-AF65-F5344CB8AC3E}">
        <p14:creationId xmlns:p14="http://schemas.microsoft.com/office/powerpoint/2010/main" val="1624072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6C3C0-549D-46B0-A178-7F85BA654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 CPA Can Help: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341F7-A07B-4EE8-A0CE-6EFDC2C1C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IRS and Other Government Regulations</a:t>
            </a:r>
          </a:p>
          <a:p>
            <a:pPr lvl="1"/>
            <a:r>
              <a:rPr lang="en-US" dirty="0"/>
              <a:t>Local, State, and Federal</a:t>
            </a:r>
          </a:p>
          <a:p>
            <a:r>
              <a:rPr lang="en-US" dirty="0"/>
              <a:t>Business Setup</a:t>
            </a:r>
          </a:p>
          <a:p>
            <a:pPr lvl="1"/>
            <a:r>
              <a:rPr lang="en-US" dirty="0"/>
              <a:t>Legal and How to be Taxed</a:t>
            </a:r>
          </a:p>
          <a:p>
            <a:r>
              <a:rPr lang="en-US" dirty="0"/>
              <a:t>Application to Pay Taxes – What taxes do I pay?</a:t>
            </a:r>
          </a:p>
          <a:p>
            <a:pPr lvl="1"/>
            <a:r>
              <a:rPr lang="en-US" dirty="0"/>
              <a:t>Sales Tax, Withholding Tax, 941 Taxes, Unemployment</a:t>
            </a:r>
          </a:p>
          <a:p>
            <a:r>
              <a:rPr lang="en-US" dirty="0"/>
              <a:t>How do I get paid?</a:t>
            </a:r>
          </a:p>
          <a:p>
            <a:pPr lvl="1"/>
            <a:r>
              <a:rPr lang="en-US" dirty="0"/>
              <a:t>Salary, Owner Draw, Partnerships</a:t>
            </a:r>
          </a:p>
          <a:p>
            <a:r>
              <a:rPr lang="en-US" dirty="0"/>
              <a:t>Business and Personal Tax Returns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658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9BEB2-80D6-4838-A86C-892951179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Business Should be an Investment: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D2762-AD9A-4D6B-80CB-A63D1D201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Forecasting and Strategy</a:t>
            </a:r>
          </a:p>
          <a:p>
            <a:pPr lvl="1"/>
            <a:r>
              <a:rPr lang="en-US" dirty="0"/>
              <a:t>Set Goals</a:t>
            </a:r>
          </a:p>
          <a:p>
            <a:r>
              <a:rPr lang="en-US" dirty="0"/>
              <a:t>Understanding Trends</a:t>
            </a:r>
          </a:p>
          <a:p>
            <a:pPr lvl="1"/>
            <a:r>
              <a:rPr lang="en-US" dirty="0"/>
              <a:t>What do the customers want?</a:t>
            </a:r>
          </a:p>
          <a:p>
            <a:r>
              <a:rPr lang="en-US" dirty="0"/>
              <a:t>Learn to adapt</a:t>
            </a:r>
          </a:p>
          <a:p>
            <a:r>
              <a:rPr lang="en-US" dirty="0"/>
              <a:t>Planning for the unexpected</a:t>
            </a:r>
          </a:p>
          <a:p>
            <a:pPr lvl="1"/>
            <a:r>
              <a:rPr lang="en-US" dirty="0"/>
              <a:t>Pandemic for an example</a:t>
            </a:r>
          </a:p>
          <a:p>
            <a:r>
              <a:rPr lang="en-US" dirty="0"/>
              <a:t>Importance of an Emergency Fund</a:t>
            </a:r>
          </a:p>
          <a:p>
            <a:r>
              <a:rPr lang="en-US" dirty="0"/>
              <a:t>Don’t burn through all your equity</a:t>
            </a:r>
          </a:p>
          <a:p>
            <a:r>
              <a:rPr lang="en-US" dirty="0"/>
              <a:t>Have a plan and always be prepared</a:t>
            </a:r>
          </a:p>
          <a:p>
            <a:r>
              <a:rPr lang="en-US" dirty="0"/>
              <a:t>Partner with a CPA and utilize their knowledge</a:t>
            </a:r>
          </a:p>
        </p:txBody>
      </p:sp>
    </p:spTree>
    <p:extLst>
      <p:ext uri="{BB962C8B-B14F-4D97-AF65-F5344CB8AC3E}">
        <p14:creationId xmlns:p14="http://schemas.microsoft.com/office/powerpoint/2010/main" val="13572632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48D10-A9C4-4907-AEB1-CF73FD488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BCC90-1DB9-4DEA-BB80-DC2FC1E83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Clint Brown, CPA</a:t>
            </a:r>
          </a:p>
          <a:p>
            <a:pPr marL="0" indent="0">
              <a:buNone/>
            </a:pPr>
            <a:r>
              <a:rPr lang="en-US" dirty="0"/>
              <a:t>Brown CPA PLLC</a:t>
            </a:r>
          </a:p>
          <a:p>
            <a:pPr marL="0" indent="0">
              <a:buNone/>
            </a:pPr>
            <a:r>
              <a:rPr lang="en-US" dirty="0"/>
              <a:t>7708 Old Canton Rd, Suite A</a:t>
            </a:r>
          </a:p>
          <a:p>
            <a:pPr marL="0" indent="0">
              <a:buNone/>
            </a:pPr>
            <a:r>
              <a:rPr lang="en-US" dirty="0"/>
              <a:t>Madison, MS 39110</a:t>
            </a:r>
          </a:p>
          <a:p>
            <a:pPr marL="0" indent="0">
              <a:buNone/>
            </a:pPr>
            <a:r>
              <a:rPr lang="en-US" dirty="0"/>
              <a:t>Office: 601-879-4411</a:t>
            </a:r>
          </a:p>
          <a:p>
            <a:pPr marL="0" indent="0">
              <a:buNone/>
            </a:pPr>
            <a:r>
              <a:rPr lang="en-US" dirty="0"/>
              <a:t>Cell: 601-325-6013</a:t>
            </a:r>
          </a:p>
          <a:p>
            <a:pPr marL="0" indent="0">
              <a:buNone/>
            </a:pPr>
            <a:r>
              <a:rPr lang="en-US" dirty="0"/>
              <a:t>clint.brown@brownafs.com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60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C83BD-E1DB-4E67-8E8C-0C145F73B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 CPA Can Help: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B3388-30C1-49A1-9493-EFCA66A73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Avoiding Penalties and Interest</a:t>
            </a:r>
          </a:p>
          <a:p>
            <a:r>
              <a:rPr lang="en-US" dirty="0"/>
              <a:t>The importance of setting up proper records</a:t>
            </a:r>
          </a:p>
          <a:p>
            <a:r>
              <a:rPr lang="en-US" dirty="0"/>
              <a:t>Reporting to your bank</a:t>
            </a:r>
          </a:p>
          <a:p>
            <a:r>
              <a:rPr lang="en-US" dirty="0"/>
              <a:t>Understanding the numbers</a:t>
            </a:r>
          </a:p>
          <a:p>
            <a:r>
              <a:rPr lang="en-US" dirty="0"/>
              <a:t>How to treat the business as an investment – not just a job.</a:t>
            </a:r>
          </a:p>
        </p:txBody>
      </p:sp>
    </p:spTree>
    <p:extLst>
      <p:ext uri="{BB962C8B-B14F-4D97-AF65-F5344CB8AC3E}">
        <p14:creationId xmlns:p14="http://schemas.microsoft.com/office/powerpoint/2010/main" val="1191453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D8F0A-6B87-4EFA-B521-D6B9F2EE3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65516"/>
          </a:xfrm>
        </p:spPr>
        <p:txBody>
          <a:bodyPr>
            <a:normAutofit/>
          </a:bodyPr>
          <a:lstStyle/>
          <a:p>
            <a:r>
              <a:rPr lang="en-US" dirty="0"/>
              <a:t>IRS and Other Government Regulations:</a:t>
            </a:r>
            <a:br>
              <a:rPr lang="en-US" dirty="0"/>
            </a:br>
            <a:r>
              <a:rPr lang="en-US" dirty="0"/>
              <a:t>Don’t Be Afraid of the 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9F6F9-FCC6-479A-902D-BDF4D95A2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59115"/>
            <a:ext cx="10515600" cy="371784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Federal Regulations Internal Revenue Service (IRS):</a:t>
            </a:r>
          </a:p>
          <a:p>
            <a:pPr lvl="1"/>
            <a:r>
              <a:rPr lang="en-US" dirty="0"/>
              <a:t>Is this a business? </a:t>
            </a:r>
          </a:p>
          <a:p>
            <a:pPr lvl="2"/>
            <a:r>
              <a:rPr lang="en-US" dirty="0"/>
              <a:t>Intent should be to make a profit</a:t>
            </a:r>
          </a:p>
          <a:p>
            <a:pPr lvl="2"/>
            <a:r>
              <a:rPr lang="en-US" dirty="0"/>
              <a:t>Can take losses against ordinary income</a:t>
            </a:r>
          </a:p>
          <a:p>
            <a:pPr lvl="2"/>
            <a:r>
              <a:rPr lang="en-US" dirty="0"/>
              <a:t>Deductions limited with a hobby</a:t>
            </a:r>
          </a:p>
          <a:p>
            <a:pPr lvl="2"/>
            <a:r>
              <a:rPr lang="en-US" dirty="0"/>
              <a:t>Must report all income regardless</a:t>
            </a:r>
          </a:p>
          <a:p>
            <a:pPr lvl="1"/>
            <a:r>
              <a:rPr lang="en-US" dirty="0"/>
              <a:t>Need to select a business structure</a:t>
            </a:r>
          </a:p>
          <a:p>
            <a:pPr lvl="2"/>
            <a:r>
              <a:rPr lang="en-US" dirty="0"/>
              <a:t>Sole Proprietorship (Schedule C)</a:t>
            </a:r>
          </a:p>
          <a:p>
            <a:pPr lvl="2"/>
            <a:r>
              <a:rPr lang="en-US" dirty="0"/>
              <a:t>Partnership (1065)</a:t>
            </a:r>
          </a:p>
          <a:p>
            <a:pPr lvl="2"/>
            <a:r>
              <a:rPr lang="en-US" dirty="0"/>
              <a:t>C Corporation (1120)</a:t>
            </a:r>
          </a:p>
          <a:p>
            <a:pPr lvl="2"/>
            <a:r>
              <a:rPr lang="en-US" dirty="0"/>
              <a:t>S Corporation (1120S)</a:t>
            </a:r>
          </a:p>
          <a:p>
            <a:pPr lvl="2"/>
            <a:r>
              <a:rPr lang="en-US" dirty="0"/>
              <a:t>Limited Liability Company (LLC)</a:t>
            </a:r>
          </a:p>
        </p:txBody>
      </p:sp>
    </p:spTree>
    <p:extLst>
      <p:ext uri="{BB962C8B-B14F-4D97-AF65-F5344CB8AC3E}">
        <p14:creationId xmlns:p14="http://schemas.microsoft.com/office/powerpoint/2010/main" val="3049548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58046-6FC6-4026-AF25-DF7408174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IRS and Other Government Regulations:</a:t>
            </a:r>
            <a:br>
              <a:rPr lang="en-US" dirty="0"/>
            </a:br>
            <a:r>
              <a:rPr lang="en-US" dirty="0"/>
              <a:t>Don’t Be Afraid of the 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B164D-5930-4F2D-B1DD-0E7CAA1F7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Personal liability protection</a:t>
            </a:r>
          </a:p>
          <a:p>
            <a:pPr lvl="2"/>
            <a:r>
              <a:rPr lang="en-US" dirty="0"/>
              <a:t>No protection for Sole proprietorship and General Partners</a:t>
            </a:r>
          </a:p>
          <a:p>
            <a:pPr lvl="2"/>
            <a:r>
              <a:rPr lang="en-US" dirty="0"/>
              <a:t>LLCs and Corporations are protected</a:t>
            </a:r>
          </a:p>
          <a:p>
            <a:pPr lvl="1"/>
            <a:r>
              <a:rPr lang="en-US" dirty="0"/>
              <a:t>Self employment taxes</a:t>
            </a:r>
          </a:p>
          <a:p>
            <a:pPr lvl="2"/>
            <a:r>
              <a:rPr lang="en-US" dirty="0"/>
              <a:t>Employer share of social security and medicare</a:t>
            </a:r>
          </a:p>
          <a:p>
            <a:pPr lvl="2"/>
            <a:r>
              <a:rPr lang="en-US" dirty="0"/>
              <a:t>Benefits of S-Corp</a:t>
            </a:r>
          </a:p>
          <a:p>
            <a:pPr lvl="1"/>
            <a:r>
              <a:rPr lang="en-US" dirty="0"/>
              <a:t>Employer Identification Number (SS4 form)</a:t>
            </a:r>
          </a:p>
          <a:p>
            <a:pPr lvl="1"/>
            <a:r>
              <a:rPr lang="en-US" dirty="0"/>
              <a:t>Choosing a tax year</a:t>
            </a:r>
          </a:p>
          <a:p>
            <a:pPr lvl="2"/>
            <a:r>
              <a:rPr lang="en-US" dirty="0"/>
              <a:t>Calendar vs. Fiscal Year</a:t>
            </a:r>
          </a:p>
          <a:p>
            <a:pPr lvl="2"/>
            <a:r>
              <a:rPr lang="en-US" dirty="0"/>
              <a:t>Tax deadline – 15</a:t>
            </a:r>
            <a:r>
              <a:rPr lang="en-US" baseline="30000" dirty="0"/>
              <a:t>th</a:t>
            </a:r>
            <a:r>
              <a:rPr lang="en-US" dirty="0"/>
              <a:t> day of the fourth month.</a:t>
            </a:r>
          </a:p>
        </p:txBody>
      </p:sp>
    </p:spTree>
    <p:extLst>
      <p:ext uri="{BB962C8B-B14F-4D97-AF65-F5344CB8AC3E}">
        <p14:creationId xmlns:p14="http://schemas.microsoft.com/office/powerpoint/2010/main" val="1112250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3C44F-EB5E-40F6-B51C-0D157DB3A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IRS and Other Government Regulations:</a:t>
            </a:r>
            <a:br>
              <a:rPr lang="en-US" dirty="0"/>
            </a:br>
            <a:r>
              <a:rPr lang="en-US" dirty="0"/>
              <a:t>Don’t Be Afraid of the 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87537-DB4C-43A4-BFC1-9D0BC50F2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State Requirements</a:t>
            </a:r>
          </a:p>
          <a:p>
            <a:pPr lvl="1"/>
            <a:r>
              <a:rPr lang="en-US" dirty="0"/>
              <a:t>Articles of organization or incorporation</a:t>
            </a:r>
          </a:p>
          <a:p>
            <a:pPr lvl="2"/>
            <a:r>
              <a:rPr lang="en-US" dirty="0"/>
              <a:t>Name, contact info, registered agent, etc…</a:t>
            </a:r>
          </a:p>
          <a:p>
            <a:pPr lvl="1"/>
            <a:r>
              <a:rPr lang="en-US" dirty="0"/>
              <a:t>Annual report – any changes in contact info from year to year</a:t>
            </a:r>
          </a:p>
          <a:p>
            <a:pPr lvl="1"/>
            <a:r>
              <a:rPr lang="en-US" dirty="0"/>
              <a:t>Foreign entity </a:t>
            </a:r>
          </a:p>
          <a:p>
            <a:pPr lvl="1"/>
            <a:r>
              <a:rPr lang="en-US" dirty="0"/>
              <a:t>Sole prop and partnerships do not have to register with state.</a:t>
            </a:r>
          </a:p>
          <a:p>
            <a:r>
              <a:rPr lang="en-US" dirty="0"/>
              <a:t>Local Requirements</a:t>
            </a:r>
          </a:p>
          <a:p>
            <a:pPr lvl="1"/>
            <a:r>
              <a:rPr lang="en-US" dirty="0"/>
              <a:t>Sales taxes</a:t>
            </a:r>
          </a:p>
          <a:p>
            <a:pPr lvl="1"/>
            <a:r>
              <a:rPr lang="en-US" dirty="0"/>
              <a:t>Privilege license</a:t>
            </a:r>
          </a:p>
          <a:p>
            <a:r>
              <a:rPr lang="en-US" dirty="0"/>
              <a:t>References</a:t>
            </a:r>
          </a:p>
          <a:p>
            <a:pPr lvl="1"/>
            <a:r>
              <a:rPr lang="en-US" dirty="0"/>
              <a:t>IRS.gov</a:t>
            </a:r>
          </a:p>
          <a:p>
            <a:pPr lvl="1"/>
            <a:r>
              <a:rPr lang="en-US" dirty="0"/>
              <a:t>Publication 15 (Circular E) Employer’s Tax Guide</a:t>
            </a:r>
          </a:p>
          <a:p>
            <a:pPr lvl="1"/>
            <a:r>
              <a:rPr lang="en-US" dirty="0"/>
              <a:t>MS Secretary of State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324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8BC05-4D3B-41B7-8AF5-D24736DDB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Setup: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2A770-4E6F-4585-A864-3CB0376BA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Legal Summary – Review Chart</a:t>
            </a:r>
          </a:p>
          <a:p>
            <a:pPr lvl="1"/>
            <a:r>
              <a:rPr lang="en-US" dirty="0"/>
              <a:t>Sole Proprietorship</a:t>
            </a:r>
          </a:p>
          <a:p>
            <a:pPr lvl="1"/>
            <a:r>
              <a:rPr lang="en-US" dirty="0"/>
              <a:t>Partnership</a:t>
            </a:r>
          </a:p>
          <a:p>
            <a:pPr lvl="1"/>
            <a:r>
              <a:rPr lang="en-US" dirty="0"/>
              <a:t>Limited Liability Company (LLC)</a:t>
            </a:r>
          </a:p>
          <a:p>
            <a:pPr lvl="1"/>
            <a:r>
              <a:rPr lang="en-US" dirty="0"/>
              <a:t>Corporation (C-Corp or S-Corp)</a:t>
            </a:r>
          </a:p>
          <a:p>
            <a:r>
              <a:rPr lang="en-US" dirty="0"/>
              <a:t>Taxation – How do I want to be taxed?</a:t>
            </a:r>
          </a:p>
          <a:p>
            <a:pPr lvl="1"/>
            <a:r>
              <a:rPr lang="en-US" dirty="0"/>
              <a:t>Self employment taxes</a:t>
            </a:r>
          </a:p>
          <a:p>
            <a:pPr lvl="1"/>
            <a:r>
              <a:rPr lang="en-US" dirty="0"/>
              <a:t>Ownership</a:t>
            </a:r>
          </a:p>
          <a:p>
            <a:pPr lvl="1"/>
            <a:r>
              <a:rPr lang="en-US" dirty="0"/>
              <a:t>Double Taxation</a:t>
            </a:r>
          </a:p>
        </p:txBody>
      </p:sp>
    </p:spTree>
    <p:extLst>
      <p:ext uri="{BB962C8B-B14F-4D97-AF65-F5344CB8AC3E}">
        <p14:creationId xmlns:p14="http://schemas.microsoft.com/office/powerpoint/2010/main" val="1469997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66E85-5022-4B81-A838-20BA408D2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to Pay Taxes</a:t>
            </a:r>
            <a:br>
              <a:rPr lang="en-US" dirty="0"/>
            </a:br>
            <a:r>
              <a:rPr lang="en-US" dirty="0"/>
              <a:t>What Taxes do I Pay?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53DF2-6126-4384-A1B2-870DB992D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Federal</a:t>
            </a:r>
          </a:p>
          <a:p>
            <a:pPr lvl="1"/>
            <a:r>
              <a:rPr lang="en-US" dirty="0"/>
              <a:t>941 Taxes (federal withholding, social security, medicare)</a:t>
            </a:r>
          </a:p>
          <a:p>
            <a:pPr lvl="1"/>
            <a:r>
              <a:rPr lang="en-US" dirty="0"/>
              <a:t>Federal unemployment taxes (940)</a:t>
            </a:r>
          </a:p>
          <a:p>
            <a:pPr lvl="1"/>
            <a:r>
              <a:rPr lang="en-US" dirty="0"/>
              <a:t>Income Taxes</a:t>
            </a:r>
          </a:p>
          <a:p>
            <a:r>
              <a:rPr lang="en-US" dirty="0"/>
              <a:t>State</a:t>
            </a:r>
          </a:p>
          <a:p>
            <a:pPr lvl="1"/>
            <a:r>
              <a:rPr lang="en-US" dirty="0"/>
              <a:t>Withholding taxes (TAP)</a:t>
            </a:r>
          </a:p>
          <a:p>
            <a:pPr lvl="1"/>
            <a:r>
              <a:rPr lang="en-US" dirty="0"/>
              <a:t>Sales taxes (TAP)</a:t>
            </a:r>
          </a:p>
          <a:p>
            <a:pPr lvl="1"/>
            <a:r>
              <a:rPr lang="en-US" dirty="0"/>
              <a:t>State unemployment (MDES)</a:t>
            </a:r>
          </a:p>
          <a:p>
            <a:pPr lvl="1"/>
            <a:r>
              <a:rPr lang="en-US" dirty="0"/>
              <a:t>Income taxes</a:t>
            </a:r>
          </a:p>
        </p:txBody>
      </p:sp>
    </p:spTree>
    <p:extLst>
      <p:ext uri="{BB962C8B-B14F-4D97-AF65-F5344CB8AC3E}">
        <p14:creationId xmlns:p14="http://schemas.microsoft.com/office/powerpoint/2010/main" val="3162434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85669-8A6C-4B50-822C-C66203905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Get Paid?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69335-F0AF-4DF2-BDB4-7FF9FBC17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Owner’s Draw</a:t>
            </a:r>
          </a:p>
          <a:p>
            <a:pPr lvl="1"/>
            <a:r>
              <a:rPr lang="en-US" dirty="0"/>
              <a:t>Regular intervals or as needed</a:t>
            </a:r>
          </a:p>
          <a:p>
            <a:pPr lvl="1"/>
            <a:r>
              <a:rPr lang="en-US" dirty="0"/>
              <a:t>Non-deductible expenses – reduce equity</a:t>
            </a:r>
          </a:p>
          <a:p>
            <a:pPr lvl="1"/>
            <a:r>
              <a:rPr lang="en-US" dirty="0"/>
              <a:t>Pass through entities</a:t>
            </a:r>
          </a:p>
          <a:p>
            <a:pPr lvl="2"/>
            <a:r>
              <a:rPr lang="en-US" dirty="0"/>
              <a:t>LLC, Partnerships, S-Corp</a:t>
            </a:r>
          </a:p>
          <a:p>
            <a:r>
              <a:rPr lang="en-US" dirty="0"/>
              <a:t>Salary (W2)</a:t>
            </a:r>
          </a:p>
          <a:p>
            <a:pPr lvl="1"/>
            <a:r>
              <a:rPr lang="en-US" dirty="0"/>
              <a:t>S-Corp reasonable salary</a:t>
            </a:r>
          </a:p>
          <a:p>
            <a:pPr lvl="1"/>
            <a:r>
              <a:rPr lang="en-US" dirty="0"/>
              <a:t>C-Corp double taxation</a:t>
            </a:r>
          </a:p>
          <a:p>
            <a:r>
              <a:rPr lang="en-US" dirty="0"/>
              <a:t>How to determine how much to pay yourself?</a:t>
            </a:r>
          </a:p>
          <a:p>
            <a:pPr lvl="1"/>
            <a:r>
              <a:rPr lang="en-US" dirty="0"/>
              <a:t>Business Structure</a:t>
            </a:r>
          </a:p>
          <a:p>
            <a:pPr lvl="1"/>
            <a:r>
              <a:rPr lang="en-US" dirty="0"/>
              <a:t>Business Performance</a:t>
            </a:r>
          </a:p>
          <a:p>
            <a:pPr lvl="1"/>
            <a:r>
              <a:rPr lang="en-US" dirty="0"/>
              <a:t>Business Growth</a:t>
            </a:r>
          </a:p>
          <a:p>
            <a:pPr lvl="1"/>
            <a:r>
              <a:rPr lang="en-US" dirty="0"/>
              <a:t>Reasonable Compensation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439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1366</TotalTime>
  <Words>1071</Words>
  <Application>Microsoft Office PowerPoint</Application>
  <PresentationFormat>Widescreen</PresentationFormat>
  <Paragraphs>200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ShopifySans</vt:lpstr>
      <vt:lpstr>Office Theme</vt:lpstr>
      <vt:lpstr>Why Do I Need a CPA?</vt:lpstr>
      <vt:lpstr>How a CPA Can Help: </vt:lpstr>
      <vt:lpstr>How a CPA Can Help:</vt:lpstr>
      <vt:lpstr>IRS and Other Government Regulations: Don’t Be Afraid of the IRS</vt:lpstr>
      <vt:lpstr>IRS and Other Government Regulations: Don’t Be Afraid of the IRS</vt:lpstr>
      <vt:lpstr>IRS and Other Government Regulations: Don’t Be Afraid of the IRS</vt:lpstr>
      <vt:lpstr>Business Setup:</vt:lpstr>
      <vt:lpstr>Application to Pay Taxes What Taxes do I Pay?</vt:lpstr>
      <vt:lpstr>How Do I Get Paid?</vt:lpstr>
      <vt:lpstr>Business and Personal Tax Returns:</vt:lpstr>
      <vt:lpstr>Avoiding Penalties and Interest:</vt:lpstr>
      <vt:lpstr>The Importance of Proper Records:</vt:lpstr>
      <vt:lpstr>Reporting to Your Bank:</vt:lpstr>
      <vt:lpstr>Understanding the Numbers: What Does All This Mean?</vt:lpstr>
      <vt:lpstr>My Sales </vt:lpstr>
      <vt:lpstr>Direct vs Indirect</vt:lpstr>
      <vt:lpstr>My Sales</vt:lpstr>
      <vt:lpstr>Estimating My Expenses </vt:lpstr>
      <vt:lpstr>Estimating My Expenses </vt:lpstr>
      <vt:lpstr>A Business Should be an Investment: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I Need a CPA?</dc:title>
  <dc:creator>Clint Brown</dc:creator>
  <cp:lastModifiedBy>Clint Brown</cp:lastModifiedBy>
  <cp:revision>25</cp:revision>
  <cp:lastPrinted>2023-08-29T18:13:40Z</cp:lastPrinted>
  <dcterms:created xsi:type="dcterms:W3CDTF">2021-06-01T13:16:54Z</dcterms:created>
  <dcterms:modified xsi:type="dcterms:W3CDTF">2023-08-29T19:27:07Z</dcterms:modified>
</cp:coreProperties>
</file>